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1" r:id="rId1"/>
  </p:sldMasterIdLst>
  <p:notesMasterIdLst>
    <p:notesMasterId r:id="rId32"/>
  </p:notesMasterIdLst>
  <p:sldIdLst>
    <p:sldId id="405" r:id="rId2"/>
    <p:sldId id="310" r:id="rId3"/>
    <p:sldId id="413" r:id="rId4"/>
    <p:sldId id="415" r:id="rId5"/>
    <p:sldId id="416" r:id="rId6"/>
    <p:sldId id="450" r:id="rId7"/>
    <p:sldId id="440" r:id="rId8"/>
    <p:sldId id="442" r:id="rId9"/>
    <p:sldId id="443" r:id="rId10"/>
    <p:sldId id="445" r:id="rId11"/>
    <p:sldId id="451" r:id="rId12"/>
    <p:sldId id="444" r:id="rId13"/>
    <p:sldId id="441" r:id="rId14"/>
    <p:sldId id="414" r:id="rId15"/>
    <p:sldId id="389" r:id="rId16"/>
    <p:sldId id="410" r:id="rId17"/>
    <p:sldId id="390" r:id="rId18"/>
    <p:sldId id="386" r:id="rId19"/>
    <p:sldId id="396" r:id="rId20"/>
    <p:sldId id="279" r:id="rId21"/>
    <p:sldId id="280" r:id="rId22"/>
    <p:sldId id="275" r:id="rId23"/>
    <p:sldId id="277" r:id="rId24"/>
    <p:sldId id="276" r:id="rId25"/>
    <p:sldId id="257" r:id="rId26"/>
    <p:sldId id="258" r:id="rId27"/>
    <p:sldId id="268" r:id="rId28"/>
    <p:sldId id="402" r:id="rId29"/>
    <p:sldId id="403" r:id="rId30"/>
    <p:sldId id="446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C"/>
    <a:srgbClr val="79A6FF"/>
    <a:srgbClr val="004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249" autoAdjust="0"/>
  </p:normalViewPr>
  <p:slideViewPr>
    <p:cSldViewPr snapToGrid="0" snapToObjects="1">
      <p:cViewPr varScale="1">
        <p:scale>
          <a:sx n="64" d="100"/>
          <a:sy n="64" d="100"/>
        </p:scale>
        <p:origin x="78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E9E29E-40A7-467A-B10F-045C2737ED39}" type="doc">
      <dgm:prSet loTypeId="urn:microsoft.com/office/officeart/2018/2/layout/IconLabelList" loCatId="icon" qsTypeId="urn:microsoft.com/office/officeart/2005/8/quickstyle/simple5" qsCatId="simple" csTypeId="urn:microsoft.com/office/officeart/2005/8/colors/colorful1" csCatId="colorful" phldr="1"/>
      <dgm:spPr/>
    </dgm:pt>
    <dgm:pt modelId="{9DCFCE1F-2FA2-438C-AEF6-AF929D5B4108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n-GB" noProof="0"/>
            <a:t>Wisdom</a:t>
          </a:r>
        </a:p>
      </dgm:t>
    </dgm:pt>
    <dgm:pt modelId="{A77DD60C-BEBF-4CB5-A73F-7909C5C9752A}" type="parTrans" cxnId="{02EC7B29-1248-474A-84CD-5F96CBCC9104}">
      <dgm:prSet/>
      <dgm:spPr/>
      <dgm:t>
        <a:bodyPr/>
        <a:lstStyle/>
        <a:p>
          <a:endParaRPr lang="en-GB" noProof="0" dirty="0"/>
        </a:p>
      </dgm:t>
    </dgm:pt>
    <dgm:pt modelId="{EC39EE11-E00E-4E3D-A1E6-07EB85E488DB}" type="sibTrans" cxnId="{02EC7B29-1248-474A-84CD-5F96CBCC9104}">
      <dgm:prSet/>
      <dgm:spPr/>
      <dgm:t>
        <a:bodyPr/>
        <a:lstStyle/>
        <a:p>
          <a:endParaRPr lang="en-GB" noProof="0" dirty="0"/>
        </a:p>
      </dgm:t>
    </dgm:pt>
    <dgm:pt modelId="{2A5F01B6-C799-49BA-992D-65F06D1FBA40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n-GB" noProof="0"/>
            <a:t>Knowledge</a:t>
          </a:r>
        </a:p>
      </dgm:t>
    </dgm:pt>
    <dgm:pt modelId="{A07A774C-8AD2-47E7-84D8-93497C14B4A2}" type="parTrans" cxnId="{F9E03D58-1C4F-405F-9D62-A53BAB9C887A}">
      <dgm:prSet/>
      <dgm:spPr/>
      <dgm:t>
        <a:bodyPr/>
        <a:lstStyle/>
        <a:p>
          <a:endParaRPr lang="en-GB" noProof="0" dirty="0"/>
        </a:p>
      </dgm:t>
    </dgm:pt>
    <dgm:pt modelId="{25C9AB12-E97E-4563-B330-4E80D92CA250}" type="sibTrans" cxnId="{F9E03D58-1C4F-405F-9D62-A53BAB9C887A}">
      <dgm:prSet/>
      <dgm:spPr/>
      <dgm:t>
        <a:bodyPr/>
        <a:lstStyle/>
        <a:p>
          <a:endParaRPr lang="en-GB" noProof="0" dirty="0"/>
        </a:p>
      </dgm:t>
    </dgm:pt>
    <dgm:pt modelId="{57382ED4-2D4B-4AC7-842C-42ECDA51F2C4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n-GB" noProof="0"/>
            <a:t>Information</a:t>
          </a:r>
        </a:p>
      </dgm:t>
    </dgm:pt>
    <dgm:pt modelId="{2722E864-2B0F-4E36-B6BF-6A00463003AF}" type="parTrans" cxnId="{3FC3AFE2-1BD1-478B-BF14-B53C72ED8FD9}">
      <dgm:prSet/>
      <dgm:spPr/>
      <dgm:t>
        <a:bodyPr/>
        <a:lstStyle/>
        <a:p>
          <a:endParaRPr lang="en-GB" noProof="0" dirty="0"/>
        </a:p>
      </dgm:t>
    </dgm:pt>
    <dgm:pt modelId="{23B94097-3BE4-43ED-BA92-AFF9FB8018B9}" type="sibTrans" cxnId="{3FC3AFE2-1BD1-478B-BF14-B53C72ED8FD9}">
      <dgm:prSet/>
      <dgm:spPr/>
      <dgm:t>
        <a:bodyPr/>
        <a:lstStyle/>
        <a:p>
          <a:endParaRPr lang="en-GB" noProof="0" dirty="0"/>
        </a:p>
      </dgm:t>
    </dgm:pt>
    <dgm:pt modelId="{7BCEFDC3-59D3-448F-B419-9993238AEE9D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Data</a:t>
          </a:r>
        </a:p>
      </dgm:t>
    </dgm:pt>
    <dgm:pt modelId="{520273F0-157D-4BB5-A39B-51E1EDD874F4}" type="parTrans" cxnId="{E37E503A-840C-40C5-8ACD-C64E2A4DC9C0}">
      <dgm:prSet/>
      <dgm:spPr/>
      <dgm:t>
        <a:bodyPr/>
        <a:lstStyle/>
        <a:p>
          <a:endParaRPr lang="en-GB" noProof="0" dirty="0"/>
        </a:p>
      </dgm:t>
    </dgm:pt>
    <dgm:pt modelId="{29BAAB28-60BA-4909-9662-F7F09A73EAE9}" type="sibTrans" cxnId="{E37E503A-840C-40C5-8ACD-C64E2A4DC9C0}">
      <dgm:prSet/>
      <dgm:spPr/>
      <dgm:t>
        <a:bodyPr/>
        <a:lstStyle/>
        <a:p>
          <a:endParaRPr lang="en-GB" noProof="0" dirty="0"/>
        </a:p>
      </dgm:t>
    </dgm:pt>
    <dgm:pt modelId="{652AC17F-6009-4FAD-BA96-9A86F3C45F6F}" type="pres">
      <dgm:prSet presAssocID="{A7E9E29E-40A7-467A-B10F-045C2737ED39}" presName="root" presStyleCnt="0">
        <dgm:presLayoutVars>
          <dgm:dir/>
          <dgm:resizeHandles val="exact"/>
        </dgm:presLayoutVars>
      </dgm:prSet>
      <dgm:spPr/>
    </dgm:pt>
    <dgm:pt modelId="{FFCF5B71-4FA5-462D-9554-E8D17E3BA37C}" type="pres">
      <dgm:prSet presAssocID="{9DCFCE1F-2FA2-438C-AEF6-AF929D5B4108}" presName="compNode" presStyleCnt="0"/>
      <dgm:spPr/>
    </dgm:pt>
    <dgm:pt modelId="{E7E867BE-09EE-42DD-8305-CEFC3943D142}" type="pres">
      <dgm:prSet presAssocID="{9DCFCE1F-2FA2-438C-AEF6-AF929D5B410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B8BA18C-4083-4CD7-BB16-08E474E73A41}" type="pres">
      <dgm:prSet presAssocID="{9DCFCE1F-2FA2-438C-AEF6-AF929D5B4108}" presName="spaceRect" presStyleCnt="0"/>
      <dgm:spPr/>
    </dgm:pt>
    <dgm:pt modelId="{193530C1-5DCF-4A7B-904E-979E90FBFA87}" type="pres">
      <dgm:prSet presAssocID="{9DCFCE1F-2FA2-438C-AEF6-AF929D5B4108}" presName="textRect" presStyleLbl="revTx" presStyleIdx="0" presStyleCnt="4">
        <dgm:presLayoutVars>
          <dgm:chMax val="1"/>
          <dgm:chPref val="1"/>
        </dgm:presLayoutVars>
      </dgm:prSet>
      <dgm:spPr/>
    </dgm:pt>
    <dgm:pt modelId="{1648AFAB-36B7-4B90-9510-CBF335E7990C}" type="pres">
      <dgm:prSet presAssocID="{EC39EE11-E00E-4E3D-A1E6-07EB85E488DB}" presName="sibTrans" presStyleCnt="0"/>
      <dgm:spPr/>
    </dgm:pt>
    <dgm:pt modelId="{B2C830F0-FE1B-46A6-9C6E-8E97F23A3348}" type="pres">
      <dgm:prSet presAssocID="{2A5F01B6-C799-49BA-992D-65F06D1FBA40}" presName="compNode" presStyleCnt="0"/>
      <dgm:spPr/>
    </dgm:pt>
    <dgm:pt modelId="{60CFC71C-DD78-4C81-BCD0-5CC3B35093CC}" type="pres">
      <dgm:prSet presAssocID="{2A5F01B6-C799-49BA-992D-65F06D1FBA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0B529981-A3D2-48F7-9048-7B130497361F}" type="pres">
      <dgm:prSet presAssocID="{2A5F01B6-C799-49BA-992D-65F06D1FBA40}" presName="spaceRect" presStyleCnt="0"/>
      <dgm:spPr/>
    </dgm:pt>
    <dgm:pt modelId="{F1DFB49A-EB3E-44CC-9AF0-B6B4BD3408B6}" type="pres">
      <dgm:prSet presAssocID="{2A5F01B6-C799-49BA-992D-65F06D1FBA40}" presName="textRect" presStyleLbl="revTx" presStyleIdx="1" presStyleCnt="4">
        <dgm:presLayoutVars>
          <dgm:chMax val="1"/>
          <dgm:chPref val="1"/>
        </dgm:presLayoutVars>
      </dgm:prSet>
      <dgm:spPr/>
    </dgm:pt>
    <dgm:pt modelId="{67F31397-9349-405D-82BE-4C377B31DB2A}" type="pres">
      <dgm:prSet presAssocID="{25C9AB12-E97E-4563-B330-4E80D92CA250}" presName="sibTrans" presStyleCnt="0"/>
      <dgm:spPr/>
    </dgm:pt>
    <dgm:pt modelId="{5D35CC71-6450-4B12-9DB6-53A536BED478}" type="pres">
      <dgm:prSet presAssocID="{57382ED4-2D4B-4AC7-842C-42ECDA51F2C4}" presName="compNode" presStyleCnt="0"/>
      <dgm:spPr/>
    </dgm:pt>
    <dgm:pt modelId="{7B00A966-CA8E-4625-A306-25BD69E9107F}" type="pres">
      <dgm:prSet presAssocID="{57382ED4-2D4B-4AC7-842C-42ECDA51F2C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330AD8D4-BA78-4843-A70F-4FAA968F95C5}" type="pres">
      <dgm:prSet presAssocID="{57382ED4-2D4B-4AC7-842C-42ECDA51F2C4}" presName="spaceRect" presStyleCnt="0"/>
      <dgm:spPr/>
    </dgm:pt>
    <dgm:pt modelId="{2ECD997C-0F81-4FAE-8B11-18F8BBD16056}" type="pres">
      <dgm:prSet presAssocID="{57382ED4-2D4B-4AC7-842C-42ECDA51F2C4}" presName="textRect" presStyleLbl="revTx" presStyleIdx="2" presStyleCnt="4">
        <dgm:presLayoutVars>
          <dgm:chMax val="1"/>
          <dgm:chPref val="1"/>
        </dgm:presLayoutVars>
      </dgm:prSet>
      <dgm:spPr/>
    </dgm:pt>
    <dgm:pt modelId="{428B74CC-7250-42E8-AF75-5C6FD21A732B}" type="pres">
      <dgm:prSet presAssocID="{23B94097-3BE4-43ED-BA92-AFF9FB8018B9}" presName="sibTrans" presStyleCnt="0"/>
      <dgm:spPr/>
    </dgm:pt>
    <dgm:pt modelId="{02B8AA98-DD76-4D5C-8ADD-EE5F12AE82F2}" type="pres">
      <dgm:prSet presAssocID="{7BCEFDC3-59D3-448F-B419-9993238AEE9D}" presName="compNode" presStyleCnt="0"/>
      <dgm:spPr/>
    </dgm:pt>
    <dgm:pt modelId="{1D7EA7F3-6E60-44CF-A9DA-6E728740B798}" type="pres">
      <dgm:prSet presAssocID="{7BCEFDC3-59D3-448F-B419-9993238AEE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280CD26-134D-443B-9FEC-0551706E48B1}" type="pres">
      <dgm:prSet presAssocID="{7BCEFDC3-59D3-448F-B419-9993238AEE9D}" presName="spaceRect" presStyleCnt="0"/>
      <dgm:spPr/>
    </dgm:pt>
    <dgm:pt modelId="{8D49A6A1-D92A-4B4D-979D-A83208BFFDB8}" type="pres">
      <dgm:prSet presAssocID="{7BCEFDC3-59D3-448F-B419-9993238AEE9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F5B0619-222D-49FD-817F-CE7BC61830A5}" type="presOf" srcId="{A7E9E29E-40A7-467A-B10F-045C2737ED39}" destId="{652AC17F-6009-4FAD-BA96-9A86F3C45F6F}" srcOrd="0" destOrd="0" presId="urn:microsoft.com/office/officeart/2018/2/layout/IconLabelList"/>
    <dgm:cxn modelId="{02EC7B29-1248-474A-84CD-5F96CBCC9104}" srcId="{A7E9E29E-40A7-467A-B10F-045C2737ED39}" destId="{9DCFCE1F-2FA2-438C-AEF6-AF929D5B4108}" srcOrd="0" destOrd="0" parTransId="{A77DD60C-BEBF-4CB5-A73F-7909C5C9752A}" sibTransId="{EC39EE11-E00E-4E3D-A1E6-07EB85E488DB}"/>
    <dgm:cxn modelId="{E37E503A-840C-40C5-8ACD-C64E2A4DC9C0}" srcId="{A7E9E29E-40A7-467A-B10F-045C2737ED39}" destId="{7BCEFDC3-59D3-448F-B419-9993238AEE9D}" srcOrd="3" destOrd="0" parTransId="{520273F0-157D-4BB5-A39B-51E1EDD874F4}" sibTransId="{29BAAB28-60BA-4909-9662-F7F09A73EAE9}"/>
    <dgm:cxn modelId="{D75A6D64-7711-4D1F-9C5B-FE26090B50E7}" type="presOf" srcId="{9DCFCE1F-2FA2-438C-AEF6-AF929D5B4108}" destId="{193530C1-5DCF-4A7B-904E-979E90FBFA87}" srcOrd="0" destOrd="0" presId="urn:microsoft.com/office/officeart/2018/2/layout/IconLabelList"/>
    <dgm:cxn modelId="{3E4C934D-7824-4FBC-BC0F-6CCEAA3A70DD}" type="presOf" srcId="{57382ED4-2D4B-4AC7-842C-42ECDA51F2C4}" destId="{2ECD997C-0F81-4FAE-8B11-18F8BBD16056}" srcOrd="0" destOrd="0" presId="urn:microsoft.com/office/officeart/2018/2/layout/IconLabelList"/>
    <dgm:cxn modelId="{0EDF4571-7D16-4CB1-84DC-FA32531A1461}" type="presOf" srcId="{2A5F01B6-C799-49BA-992D-65F06D1FBA40}" destId="{F1DFB49A-EB3E-44CC-9AF0-B6B4BD3408B6}" srcOrd="0" destOrd="0" presId="urn:microsoft.com/office/officeart/2018/2/layout/IconLabelList"/>
    <dgm:cxn modelId="{F9E03D58-1C4F-405F-9D62-A53BAB9C887A}" srcId="{A7E9E29E-40A7-467A-B10F-045C2737ED39}" destId="{2A5F01B6-C799-49BA-992D-65F06D1FBA40}" srcOrd="1" destOrd="0" parTransId="{A07A774C-8AD2-47E7-84D8-93497C14B4A2}" sibTransId="{25C9AB12-E97E-4563-B330-4E80D92CA250}"/>
    <dgm:cxn modelId="{3FC3AFE2-1BD1-478B-BF14-B53C72ED8FD9}" srcId="{A7E9E29E-40A7-467A-B10F-045C2737ED39}" destId="{57382ED4-2D4B-4AC7-842C-42ECDA51F2C4}" srcOrd="2" destOrd="0" parTransId="{2722E864-2B0F-4E36-B6BF-6A00463003AF}" sibTransId="{23B94097-3BE4-43ED-BA92-AFF9FB8018B9}"/>
    <dgm:cxn modelId="{BF44DEF0-599F-4D50-A950-FDE781E71B72}" type="presOf" srcId="{7BCEFDC3-59D3-448F-B419-9993238AEE9D}" destId="{8D49A6A1-D92A-4B4D-979D-A83208BFFDB8}" srcOrd="0" destOrd="0" presId="urn:microsoft.com/office/officeart/2018/2/layout/IconLabelList"/>
    <dgm:cxn modelId="{AA12DE76-7ED4-4D0A-8917-52796AA9C5A2}" type="presParOf" srcId="{652AC17F-6009-4FAD-BA96-9A86F3C45F6F}" destId="{FFCF5B71-4FA5-462D-9554-E8D17E3BA37C}" srcOrd="0" destOrd="0" presId="urn:microsoft.com/office/officeart/2018/2/layout/IconLabelList"/>
    <dgm:cxn modelId="{B10326A2-71A8-433A-9FA4-B9292B9C440C}" type="presParOf" srcId="{FFCF5B71-4FA5-462D-9554-E8D17E3BA37C}" destId="{E7E867BE-09EE-42DD-8305-CEFC3943D142}" srcOrd="0" destOrd="0" presId="urn:microsoft.com/office/officeart/2018/2/layout/IconLabelList"/>
    <dgm:cxn modelId="{535F0F8B-C1BE-4B48-AB4D-D13AEA1A3068}" type="presParOf" srcId="{FFCF5B71-4FA5-462D-9554-E8D17E3BA37C}" destId="{3B8BA18C-4083-4CD7-BB16-08E474E73A41}" srcOrd="1" destOrd="0" presId="urn:microsoft.com/office/officeart/2018/2/layout/IconLabelList"/>
    <dgm:cxn modelId="{1C67BB67-A4FB-430C-8A52-BEBD7BFEABBA}" type="presParOf" srcId="{FFCF5B71-4FA5-462D-9554-E8D17E3BA37C}" destId="{193530C1-5DCF-4A7B-904E-979E90FBFA87}" srcOrd="2" destOrd="0" presId="urn:microsoft.com/office/officeart/2018/2/layout/IconLabelList"/>
    <dgm:cxn modelId="{CB68F5A6-0F32-4A7A-A5A9-C4FEAF8CCB0C}" type="presParOf" srcId="{652AC17F-6009-4FAD-BA96-9A86F3C45F6F}" destId="{1648AFAB-36B7-4B90-9510-CBF335E7990C}" srcOrd="1" destOrd="0" presId="urn:microsoft.com/office/officeart/2018/2/layout/IconLabelList"/>
    <dgm:cxn modelId="{3B48BFDC-2FDC-48C1-8D69-55D5B48B9CA3}" type="presParOf" srcId="{652AC17F-6009-4FAD-BA96-9A86F3C45F6F}" destId="{B2C830F0-FE1B-46A6-9C6E-8E97F23A3348}" srcOrd="2" destOrd="0" presId="urn:microsoft.com/office/officeart/2018/2/layout/IconLabelList"/>
    <dgm:cxn modelId="{1DD6F7E4-252B-49DA-8178-401224BCF6BA}" type="presParOf" srcId="{B2C830F0-FE1B-46A6-9C6E-8E97F23A3348}" destId="{60CFC71C-DD78-4C81-BCD0-5CC3B35093CC}" srcOrd="0" destOrd="0" presId="urn:microsoft.com/office/officeart/2018/2/layout/IconLabelList"/>
    <dgm:cxn modelId="{F7678398-0969-44B5-848F-7DAC9E4593B7}" type="presParOf" srcId="{B2C830F0-FE1B-46A6-9C6E-8E97F23A3348}" destId="{0B529981-A3D2-48F7-9048-7B130497361F}" srcOrd="1" destOrd="0" presId="urn:microsoft.com/office/officeart/2018/2/layout/IconLabelList"/>
    <dgm:cxn modelId="{02831DA4-8465-448F-9073-F319014DB6A0}" type="presParOf" srcId="{B2C830F0-FE1B-46A6-9C6E-8E97F23A3348}" destId="{F1DFB49A-EB3E-44CC-9AF0-B6B4BD3408B6}" srcOrd="2" destOrd="0" presId="urn:microsoft.com/office/officeart/2018/2/layout/IconLabelList"/>
    <dgm:cxn modelId="{93AD8F9A-9F58-4F57-B2E2-162D8C7E52D0}" type="presParOf" srcId="{652AC17F-6009-4FAD-BA96-9A86F3C45F6F}" destId="{67F31397-9349-405D-82BE-4C377B31DB2A}" srcOrd="3" destOrd="0" presId="urn:microsoft.com/office/officeart/2018/2/layout/IconLabelList"/>
    <dgm:cxn modelId="{F341AB28-08A6-4053-8C3F-A7D61674D23D}" type="presParOf" srcId="{652AC17F-6009-4FAD-BA96-9A86F3C45F6F}" destId="{5D35CC71-6450-4B12-9DB6-53A536BED478}" srcOrd="4" destOrd="0" presId="urn:microsoft.com/office/officeart/2018/2/layout/IconLabelList"/>
    <dgm:cxn modelId="{60D4EC2E-45BB-4F9E-8651-775674451A32}" type="presParOf" srcId="{5D35CC71-6450-4B12-9DB6-53A536BED478}" destId="{7B00A966-CA8E-4625-A306-25BD69E9107F}" srcOrd="0" destOrd="0" presId="urn:microsoft.com/office/officeart/2018/2/layout/IconLabelList"/>
    <dgm:cxn modelId="{84BE6A5A-40E9-4ACA-9C5C-DB27892BF955}" type="presParOf" srcId="{5D35CC71-6450-4B12-9DB6-53A536BED478}" destId="{330AD8D4-BA78-4843-A70F-4FAA968F95C5}" srcOrd="1" destOrd="0" presId="urn:microsoft.com/office/officeart/2018/2/layout/IconLabelList"/>
    <dgm:cxn modelId="{454EFD92-55C4-459A-B4F5-2566325D6694}" type="presParOf" srcId="{5D35CC71-6450-4B12-9DB6-53A536BED478}" destId="{2ECD997C-0F81-4FAE-8B11-18F8BBD16056}" srcOrd="2" destOrd="0" presId="urn:microsoft.com/office/officeart/2018/2/layout/IconLabelList"/>
    <dgm:cxn modelId="{76F4AE97-0326-46B5-A01B-335628786175}" type="presParOf" srcId="{652AC17F-6009-4FAD-BA96-9A86F3C45F6F}" destId="{428B74CC-7250-42E8-AF75-5C6FD21A732B}" srcOrd="5" destOrd="0" presId="urn:microsoft.com/office/officeart/2018/2/layout/IconLabelList"/>
    <dgm:cxn modelId="{C2CB3FC8-CFF7-43DE-8A49-79246F88BEA0}" type="presParOf" srcId="{652AC17F-6009-4FAD-BA96-9A86F3C45F6F}" destId="{02B8AA98-DD76-4D5C-8ADD-EE5F12AE82F2}" srcOrd="6" destOrd="0" presId="urn:microsoft.com/office/officeart/2018/2/layout/IconLabelList"/>
    <dgm:cxn modelId="{A43A8150-86D8-4826-883E-B2D9656A526F}" type="presParOf" srcId="{02B8AA98-DD76-4D5C-8ADD-EE5F12AE82F2}" destId="{1D7EA7F3-6E60-44CF-A9DA-6E728740B798}" srcOrd="0" destOrd="0" presId="urn:microsoft.com/office/officeart/2018/2/layout/IconLabelList"/>
    <dgm:cxn modelId="{D8E0C0FF-300A-4257-907E-D8BADCB6DD13}" type="presParOf" srcId="{02B8AA98-DD76-4D5C-8ADD-EE5F12AE82F2}" destId="{D280CD26-134D-443B-9FEC-0551706E48B1}" srcOrd="1" destOrd="0" presId="urn:microsoft.com/office/officeart/2018/2/layout/IconLabelList"/>
    <dgm:cxn modelId="{956DFB37-00A7-4B3C-834C-0EE61DE45893}" type="presParOf" srcId="{02B8AA98-DD76-4D5C-8ADD-EE5F12AE82F2}" destId="{8D49A6A1-D92A-4B4D-979D-A83208BFFDB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2E6D2A-6358-4422-B62F-88335F176C2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</dgm:pt>
    <dgm:pt modelId="{C06E4BFB-A505-43B9-809F-21F1874DA13C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Ethos (Ethical values)</a:t>
          </a:r>
        </a:p>
      </dgm:t>
    </dgm:pt>
    <dgm:pt modelId="{731951EB-CAB9-4488-A530-DCB54A1E9CC7}" type="parTrans" cxnId="{C8F325A3-7B67-4CF1-90A5-E764A7463D29}">
      <dgm:prSet/>
      <dgm:spPr/>
      <dgm:t>
        <a:bodyPr/>
        <a:lstStyle/>
        <a:p>
          <a:endParaRPr lang="en-GB" noProof="0" dirty="0"/>
        </a:p>
      </dgm:t>
    </dgm:pt>
    <dgm:pt modelId="{0B602277-A082-4E1C-859B-F9D7D1381AD3}" type="sibTrans" cxnId="{C8F325A3-7B67-4CF1-90A5-E764A7463D29}">
      <dgm:prSet/>
      <dgm:spPr/>
      <dgm:t>
        <a:bodyPr/>
        <a:lstStyle/>
        <a:p>
          <a:endParaRPr lang="en-GB" noProof="0" dirty="0"/>
        </a:p>
      </dgm:t>
    </dgm:pt>
    <dgm:pt modelId="{1D1BAB79-385F-49AF-BF97-9FD2C07F0069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Pathos (Emotions)</a:t>
          </a:r>
        </a:p>
      </dgm:t>
    </dgm:pt>
    <dgm:pt modelId="{EF141E04-2EC4-4CDC-A942-E7856E3B7887}" type="parTrans" cxnId="{83B0913C-D018-4F49-AC49-522AA52C9719}">
      <dgm:prSet/>
      <dgm:spPr/>
      <dgm:t>
        <a:bodyPr/>
        <a:lstStyle/>
        <a:p>
          <a:endParaRPr lang="en-GB" noProof="0" dirty="0"/>
        </a:p>
      </dgm:t>
    </dgm:pt>
    <dgm:pt modelId="{15ED80B2-6F05-4D83-9A68-49ACCBA87771}" type="sibTrans" cxnId="{83B0913C-D018-4F49-AC49-522AA52C9719}">
      <dgm:prSet/>
      <dgm:spPr/>
      <dgm:t>
        <a:bodyPr/>
        <a:lstStyle/>
        <a:p>
          <a:endParaRPr lang="en-GB" noProof="0" dirty="0"/>
        </a:p>
      </dgm:t>
    </dgm:pt>
    <dgm:pt modelId="{CD8BA649-96E3-4ED0-A250-1FA039BCC4A5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Logos (Logic)</a:t>
          </a:r>
        </a:p>
      </dgm:t>
    </dgm:pt>
    <dgm:pt modelId="{435CB96E-5C09-4259-9BF3-FC00ACAE6838}" type="parTrans" cxnId="{00EEEF43-29DC-4CAC-A505-E0A5F349E3C5}">
      <dgm:prSet/>
      <dgm:spPr/>
      <dgm:t>
        <a:bodyPr/>
        <a:lstStyle/>
        <a:p>
          <a:endParaRPr lang="en-GB" noProof="0" dirty="0"/>
        </a:p>
      </dgm:t>
    </dgm:pt>
    <dgm:pt modelId="{C67B0FAC-F506-4EC5-9E14-D2414AB62CEB}" type="sibTrans" cxnId="{00EEEF43-29DC-4CAC-A505-E0A5F349E3C5}">
      <dgm:prSet/>
      <dgm:spPr/>
      <dgm:t>
        <a:bodyPr/>
        <a:lstStyle/>
        <a:p>
          <a:endParaRPr lang="en-GB" noProof="0" dirty="0"/>
        </a:p>
      </dgm:t>
    </dgm:pt>
    <dgm:pt modelId="{EFC74D9A-B545-40D3-A88F-575B4D79C14F}" type="pres">
      <dgm:prSet presAssocID="{1A2E6D2A-6358-4422-B62F-88335F176C2B}" presName="root" presStyleCnt="0">
        <dgm:presLayoutVars>
          <dgm:dir/>
          <dgm:resizeHandles val="exact"/>
        </dgm:presLayoutVars>
      </dgm:prSet>
      <dgm:spPr/>
    </dgm:pt>
    <dgm:pt modelId="{61A44D3F-5042-484F-9FF1-3ECBCF0CF49F}" type="pres">
      <dgm:prSet presAssocID="{C06E4BFB-A505-43B9-809F-21F1874DA13C}" presName="compNode" presStyleCnt="0"/>
      <dgm:spPr/>
    </dgm:pt>
    <dgm:pt modelId="{1746368C-B8D2-49EA-AB33-668D9B536A3F}" type="pres">
      <dgm:prSet presAssocID="{C06E4BFB-A505-43B9-809F-21F1874DA1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5C30E191-05ED-4ABA-91ED-E484384B85B6}" type="pres">
      <dgm:prSet presAssocID="{C06E4BFB-A505-43B9-809F-21F1874DA13C}" presName="spaceRect" presStyleCnt="0"/>
      <dgm:spPr/>
    </dgm:pt>
    <dgm:pt modelId="{F8DCF0B1-4F91-41EC-ABD2-9255F8FCBCA7}" type="pres">
      <dgm:prSet presAssocID="{C06E4BFB-A505-43B9-809F-21F1874DA13C}" presName="textRect" presStyleLbl="revTx" presStyleIdx="0" presStyleCnt="3">
        <dgm:presLayoutVars>
          <dgm:chMax val="1"/>
          <dgm:chPref val="1"/>
        </dgm:presLayoutVars>
      </dgm:prSet>
      <dgm:spPr/>
    </dgm:pt>
    <dgm:pt modelId="{BA81705C-9DE2-48F2-9023-D5D98FBECAB5}" type="pres">
      <dgm:prSet presAssocID="{0B602277-A082-4E1C-859B-F9D7D1381AD3}" presName="sibTrans" presStyleCnt="0"/>
      <dgm:spPr/>
    </dgm:pt>
    <dgm:pt modelId="{1C29DD17-C59A-43F0-B5B6-1FD94591CDA6}" type="pres">
      <dgm:prSet presAssocID="{1D1BAB79-385F-49AF-BF97-9FD2C07F0069}" presName="compNode" presStyleCnt="0"/>
      <dgm:spPr/>
    </dgm:pt>
    <dgm:pt modelId="{DE5116C5-426D-4FFD-A233-8CFDCB62577C}" type="pres">
      <dgm:prSet presAssocID="{1D1BAB79-385F-49AF-BF97-9FD2C07F00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30B30E8A-D2A1-42FF-AAF3-882415B28285}" type="pres">
      <dgm:prSet presAssocID="{1D1BAB79-385F-49AF-BF97-9FD2C07F0069}" presName="spaceRect" presStyleCnt="0"/>
      <dgm:spPr/>
    </dgm:pt>
    <dgm:pt modelId="{72EA1734-A018-4710-A489-975506D856C7}" type="pres">
      <dgm:prSet presAssocID="{1D1BAB79-385F-49AF-BF97-9FD2C07F0069}" presName="textRect" presStyleLbl="revTx" presStyleIdx="1" presStyleCnt="3">
        <dgm:presLayoutVars>
          <dgm:chMax val="1"/>
          <dgm:chPref val="1"/>
        </dgm:presLayoutVars>
      </dgm:prSet>
      <dgm:spPr/>
    </dgm:pt>
    <dgm:pt modelId="{8B6F2FE9-D353-4356-B5CD-53692318956E}" type="pres">
      <dgm:prSet presAssocID="{15ED80B2-6F05-4D83-9A68-49ACCBA87771}" presName="sibTrans" presStyleCnt="0"/>
      <dgm:spPr/>
    </dgm:pt>
    <dgm:pt modelId="{03815C19-2D2F-4994-8BBA-602478E93D68}" type="pres">
      <dgm:prSet presAssocID="{CD8BA649-96E3-4ED0-A250-1FA039BCC4A5}" presName="compNode" presStyleCnt="0"/>
      <dgm:spPr/>
    </dgm:pt>
    <dgm:pt modelId="{612CA08D-98FD-486D-9B7C-5CB3BA758F68}" type="pres">
      <dgm:prSet presAssocID="{CD8BA649-96E3-4ED0-A250-1FA039BCC4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1E74CD4-DD1D-4EDE-89B9-239A859B9357}" type="pres">
      <dgm:prSet presAssocID="{CD8BA649-96E3-4ED0-A250-1FA039BCC4A5}" presName="spaceRect" presStyleCnt="0"/>
      <dgm:spPr/>
    </dgm:pt>
    <dgm:pt modelId="{2657CD2E-EC5F-4729-8D23-BA111174E23F}" type="pres">
      <dgm:prSet presAssocID="{CD8BA649-96E3-4ED0-A250-1FA039BCC4A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3BE311A-0CCC-4CA7-8040-756B28C35438}" type="presOf" srcId="{1A2E6D2A-6358-4422-B62F-88335F176C2B}" destId="{EFC74D9A-B545-40D3-A88F-575B4D79C14F}" srcOrd="0" destOrd="0" presId="urn:microsoft.com/office/officeart/2018/2/layout/IconLabelList"/>
    <dgm:cxn modelId="{0F9E8129-0420-4EC1-B0E0-4808E732CA3C}" type="presOf" srcId="{CD8BA649-96E3-4ED0-A250-1FA039BCC4A5}" destId="{2657CD2E-EC5F-4729-8D23-BA111174E23F}" srcOrd="0" destOrd="0" presId="urn:microsoft.com/office/officeart/2018/2/layout/IconLabelList"/>
    <dgm:cxn modelId="{83B0913C-D018-4F49-AC49-522AA52C9719}" srcId="{1A2E6D2A-6358-4422-B62F-88335F176C2B}" destId="{1D1BAB79-385F-49AF-BF97-9FD2C07F0069}" srcOrd="1" destOrd="0" parTransId="{EF141E04-2EC4-4CDC-A942-E7856E3B7887}" sibTransId="{15ED80B2-6F05-4D83-9A68-49ACCBA87771}"/>
    <dgm:cxn modelId="{00EEEF43-29DC-4CAC-A505-E0A5F349E3C5}" srcId="{1A2E6D2A-6358-4422-B62F-88335F176C2B}" destId="{CD8BA649-96E3-4ED0-A250-1FA039BCC4A5}" srcOrd="2" destOrd="0" parTransId="{435CB96E-5C09-4259-9BF3-FC00ACAE6838}" sibTransId="{C67B0FAC-F506-4EC5-9E14-D2414AB62CEB}"/>
    <dgm:cxn modelId="{4EDA6F4C-2EBF-451D-A206-703CCA6CE238}" type="presOf" srcId="{1D1BAB79-385F-49AF-BF97-9FD2C07F0069}" destId="{72EA1734-A018-4710-A489-975506D856C7}" srcOrd="0" destOrd="0" presId="urn:microsoft.com/office/officeart/2018/2/layout/IconLabelList"/>
    <dgm:cxn modelId="{7F40977C-C645-4F81-995D-B81EFDFB5076}" type="presOf" srcId="{C06E4BFB-A505-43B9-809F-21F1874DA13C}" destId="{F8DCF0B1-4F91-41EC-ABD2-9255F8FCBCA7}" srcOrd="0" destOrd="0" presId="urn:microsoft.com/office/officeart/2018/2/layout/IconLabelList"/>
    <dgm:cxn modelId="{C8F325A3-7B67-4CF1-90A5-E764A7463D29}" srcId="{1A2E6D2A-6358-4422-B62F-88335F176C2B}" destId="{C06E4BFB-A505-43B9-809F-21F1874DA13C}" srcOrd="0" destOrd="0" parTransId="{731951EB-CAB9-4488-A530-DCB54A1E9CC7}" sibTransId="{0B602277-A082-4E1C-859B-F9D7D1381AD3}"/>
    <dgm:cxn modelId="{32882157-F132-414E-912F-DB899C495952}" type="presParOf" srcId="{EFC74D9A-B545-40D3-A88F-575B4D79C14F}" destId="{61A44D3F-5042-484F-9FF1-3ECBCF0CF49F}" srcOrd="0" destOrd="0" presId="urn:microsoft.com/office/officeart/2018/2/layout/IconLabelList"/>
    <dgm:cxn modelId="{7AF4C7F0-5794-4DFF-9A6B-1F8EC5B5C338}" type="presParOf" srcId="{61A44D3F-5042-484F-9FF1-3ECBCF0CF49F}" destId="{1746368C-B8D2-49EA-AB33-668D9B536A3F}" srcOrd="0" destOrd="0" presId="urn:microsoft.com/office/officeart/2018/2/layout/IconLabelList"/>
    <dgm:cxn modelId="{CAFD8807-61A8-4858-BDB1-6822CEAC7B56}" type="presParOf" srcId="{61A44D3F-5042-484F-9FF1-3ECBCF0CF49F}" destId="{5C30E191-05ED-4ABA-91ED-E484384B85B6}" srcOrd="1" destOrd="0" presId="urn:microsoft.com/office/officeart/2018/2/layout/IconLabelList"/>
    <dgm:cxn modelId="{B8BFA5E2-D5A8-4D25-B787-31D75C4F0107}" type="presParOf" srcId="{61A44D3F-5042-484F-9FF1-3ECBCF0CF49F}" destId="{F8DCF0B1-4F91-41EC-ABD2-9255F8FCBCA7}" srcOrd="2" destOrd="0" presId="urn:microsoft.com/office/officeart/2018/2/layout/IconLabelList"/>
    <dgm:cxn modelId="{59162872-E38C-480E-92E7-DF52073EFBF5}" type="presParOf" srcId="{EFC74D9A-B545-40D3-A88F-575B4D79C14F}" destId="{BA81705C-9DE2-48F2-9023-D5D98FBECAB5}" srcOrd="1" destOrd="0" presId="urn:microsoft.com/office/officeart/2018/2/layout/IconLabelList"/>
    <dgm:cxn modelId="{0CD68C9A-360C-466E-BB21-5481319516BD}" type="presParOf" srcId="{EFC74D9A-B545-40D3-A88F-575B4D79C14F}" destId="{1C29DD17-C59A-43F0-B5B6-1FD94591CDA6}" srcOrd="2" destOrd="0" presId="urn:microsoft.com/office/officeart/2018/2/layout/IconLabelList"/>
    <dgm:cxn modelId="{D74AB0CB-5A69-4720-A2FF-9269A6848346}" type="presParOf" srcId="{1C29DD17-C59A-43F0-B5B6-1FD94591CDA6}" destId="{DE5116C5-426D-4FFD-A233-8CFDCB62577C}" srcOrd="0" destOrd="0" presId="urn:microsoft.com/office/officeart/2018/2/layout/IconLabelList"/>
    <dgm:cxn modelId="{2712C7B4-E724-479A-98E7-0B6DAF9828F0}" type="presParOf" srcId="{1C29DD17-C59A-43F0-B5B6-1FD94591CDA6}" destId="{30B30E8A-D2A1-42FF-AAF3-882415B28285}" srcOrd="1" destOrd="0" presId="urn:microsoft.com/office/officeart/2018/2/layout/IconLabelList"/>
    <dgm:cxn modelId="{DBDD6169-4327-486B-BBD5-B63C1C208685}" type="presParOf" srcId="{1C29DD17-C59A-43F0-B5B6-1FD94591CDA6}" destId="{72EA1734-A018-4710-A489-975506D856C7}" srcOrd="2" destOrd="0" presId="urn:microsoft.com/office/officeart/2018/2/layout/IconLabelList"/>
    <dgm:cxn modelId="{E1F448B4-0521-4C62-B400-D3A5A58DA507}" type="presParOf" srcId="{EFC74D9A-B545-40D3-A88F-575B4D79C14F}" destId="{8B6F2FE9-D353-4356-B5CD-53692318956E}" srcOrd="3" destOrd="0" presId="urn:microsoft.com/office/officeart/2018/2/layout/IconLabelList"/>
    <dgm:cxn modelId="{D9D752FA-9189-4236-ABB4-2F47FC72FA78}" type="presParOf" srcId="{EFC74D9A-B545-40D3-A88F-575B4D79C14F}" destId="{03815C19-2D2F-4994-8BBA-602478E93D68}" srcOrd="4" destOrd="0" presId="urn:microsoft.com/office/officeart/2018/2/layout/IconLabelList"/>
    <dgm:cxn modelId="{66EA2724-ACE9-4162-8178-DAE25DA9678F}" type="presParOf" srcId="{03815C19-2D2F-4994-8BBA-602478E93D68}" destId="{612CA08D-98FD-486D-9B7C-5CB3BA758F68}" srcOrd="0" destOrd="0" presId="urn:microsoft.com/office/officeart/2018/2/layout/IconLabelList"/>
    <dgm:cxn modelId="{63E58CB8-2CF2-4CE1-8640-0BACCE504E26}" type="presParOf" srcId="{03815C19-2D2F-4994-8BBA-602478E93D68}" destId="{41E74CD4-DD1D-4EDE-89B9-239A859B9357}" srcOrd="1" destOrd="0" presId="urn:microsoft.com/office/officeart/2018/2/layout/IconLabelList"/>
    <dgm:cxn modelId="{6E761CB4-E12F-4409-BCD0-430DC2B08876}" type="presParOf" srcId="{03815C19-2D2F-4994-8BBA-602478E93D68}" destId="{2657CD2E-EC5F-4729-8D23-BA111174E23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35977A-ECF4-40AD-9926-77511D084284}" type="doc">
      <dgm:prSet loTypeId="urn:microsoft.com/office/officeart/2005/8/layout/cycle6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13FA1525-794C-4413-94DA-B5EDD6F4161E}">
      <dgm:prSet phldrT="[Texto]"/>
      <dgm:spPr/>
      <dgm:t>
        <a:bodyPr/>
        <a:lstStyle/>
        <a:p>
          <a:r>
            <a:rPr lang="en-GB" noProof="0" dirty="0"/>
            <a:t>Dual y-axis</a:t>
          </a:r>
        </a:p>
      </dgm:t>
    </dgm:pt>
    <dgm:pt modelId="{AA3EC9CF-E13B-4E02-9941-8FD04E9FFEDC}" type="parTrans" cxnId="{28E043F7-966E-4010-BF19-82A8F7153916}">
      <dgm:prSet/>
      <dgm:spPr/>
      <dgm:t>
        <a:bodyPr/>
        <a:lstStyle/>
        <a:p>
          <a:endParaRPr lang="en-GB" noProof="0" dirty="0"/>
        </a:p>
      </dgm:t>
    </dgm:pt>
    <dgm:pt modelId="{9CCD6208-7DEA-4DD0-8EE9-10747E2633FB}" type="sibTrans" cxnId="{28E043F7-966E-4010-BF19-82A8F7153916}">
      <dgm:prSet/>
      <dgm:spPr/>
      <dgm:t>
        <a:bodyPr/>
        <a:lstStyle/>
        <a:p>
          <a:endParaRPr lang="en-GB" noProof="0" dirty="0"/>
        </a:p>
      </dgm:t>
    </dgm:pt>
    <dgm:pt modelId="{1DA394D9-C440-43F9-9580-88E9A027AC76}">
      <dgm:prSet phldrT="[Texto]"/>
      <dgm:spPr/>
      <dgm:t>
        <a:bodyPr/>
        <a:lstStyle/>
        <a:p>
          <a:r>
            <a:rPr lang="en-GB" noProof="0" dirty="0"/>
            <a:t>Non-zero baseline</a:t>
          </a:r>
        </a:p>
      </dgm:t>
    </dgm:pt>
    <dgm:pt modelId="{55D55851-6CA0-4BC8-B7AD-34917FDE7731}" type="parTrans" cxnId="{2BEDD174-BEA4-48AD-A6E7-70230FC7449F}">
      <dgm:prSet/>
      <dgm:spPr/>
      <dgm:t>
        <a:bodyPr/>
        <a:lstStyle/>
        <a:p>
          <a:endParaRPr lang="en-GB" noProof="0" dirty="0"/>
        </a:p>
      </dgm:t>
    </dgm:pt>
    <dgm:pt modelId="{964391CE-8996-4646-BAD2-EEF3732FE9F3}" type="sibTrans" cxnId="{2BEDD174-BEA4-48AD-A6E7-70230FC7449F}">
      <dgm:prSet/>
      <dgm:spPr/>
      <dgm:t>
        <a:bodyPr/>
        <a:lstStyle/>
        <a:p>
          <a:endParaRPr lang="en-GB" noProof="0" dirty="0"/>
        </a:p>
      </dgm:t>
    </dgm:pt>
    <dgm:pt modelId="{66369D6B-C12B-41C5-BB1D-71D359A064A7}">
      <dgm:prSet phldrT="[Texto]"/>
      <dgm:spPr/>
      <dgm:t>
        <a:bodyPr/>
        <a:lstStyle/>
        <a:p>
          <a:r>
            <a:rPr lang="en-GB" noProof="0" dirty="0"/>
            <a:t>Stretched proportions</a:t>
          </a:r>
        </a:p>
      </dgm:t>
    </dgm:pt>
    <dgm:pt modelId="{7DBCC2DF-9C3E-49FA-817B-2D5780F5E61F}" type="parTrans" cxnId="{FBBFE8A9-87A1-4F06-8AD4-1BBEBC0B2B96}">
      <dgm:prSet/>
      <dgm:spPr/>
      <dgm:t>
        <a:bodyPr/>
        <a:lstStyle/>
        <a:p>
          <a:endParaRPr lang="en-GB" noProof="0" dirty="0"/>
        </a:p>
      </dgm:t>
    </dgm:pt>
    <dgm:pt modelId="{E9E14666-828D-46BC-93CE-C3BC78CB358A}" type="sibTrans" cxnId="{FBBFE8A9-87A1-4F06-8AD4-1BBEBC0B2B96}">
      <dgm:prSet/>
      <dgm:spPr/>
      <dgm:t>
        <a:bodyPr/>
        <a:lstStyle/>
        <a:p>
          <a:endParaRPr lang="en-GB" noProof="0" dirty="0"/>
        </a:p>
      </dgm:t>
    </dgm:pt>
    <dgm:pt modelId="{629D64C8-3803-4153-88B3-DD7D546F25AA}" type="pres">
      <dgm:prSet presAssocID="{9935977A-ECF4-40AD-9926-77511D084284}" presName="cycle" presStyleCnt="0">
        <dgm:presLayoutVars>
          <dgm:dir/>
          <dgm:resizeHandles val="exact"/>
        </dgm:presLayoutVars>
      </dgm:prSet>
      <dgm:spPr/>
    </dgm:pt>
    <dgm:pt modelId="{C370291E-855E-4C14-9D7E-1440E3D50195}" type="pres">
      <dgm:prSet presAssocID="{13FA1525-794C-4413-94DA-B5EDD6F4161E}" presName="node" presStyleLbl="node1" presStyleIdx="0" presStyleCnt="3">
        <dgm:presLayoutVars>
          <dgm:bulletEnabled val="1"/>
        </dgm:presLayoutVars>
      </dgm:prSet>
      <dgm:spPr/>
    </dgm:pt>
    <dgm:pt modelId="{5BD642D0-377E-40EB-8176-56ED57A3F1D2}" type="pres">
      <dgm:prSet presAssocID="{13FA1525-794C-4413-94DA-B5EDD6F4161E}" presName="spNode" presStyleCnt="0"/>
      <dgm:spPr/>
    </dgm:pt>
    <dgm:pt modelId="{5B5067E5-8761-4B9F-94A3-7C5E57701B16}" type="pres">
      <dgm:prSet presAssocID="{9CCD6208-7DEA-4DD0-8EE9-10747E2633FB}" presName="sibTrans" presStyleLbl="sibTrans1D1" presStyleIdx="0" presStyleCnt="3"/>
      <dgm:spPr/>
    </dgm:pt>
    <dgm:pt modelId="{4B1D6C40-46C1-4842-8AC6-AA80703ECFB2}" type="pres">
      <dgm:prSet presAssocID="{1DA394D9-C440-43F9-9580-88E9A027AC76}" presName="node" presStyleLbl="node1" presStyleIdx="1" presStyleCnt="3">
        <dgm:presLayoutVars>
          <dgm:bulletEnabled val="1"/>
        </dgm:presLayoutVars>
      </dgm:prSet>
      <dgm:spPr/>
    </dgm:pt>
    <dgm:pt modelId="{110762AC-8192-4383-AE53-31482C5CD10C}" type="pres">
      <dgm:prSet presAssocID="{1DA394D9-C440-43F9-9580-88E9A027AC76}" presName="spNode" presStyleCnt="0"/>
      <dgm:spPr/>
    </dgm:pt>
    <dgm:pt modelId="{5D722CEB-C21E-4DAE-BCA3-F24413FA0E01}" type="pres">
      <dgm:prSet presAssocID="{964391CE-8996-4646-BAD2-EEF3732FE9F3}" presName="sibTrans" presStyleLbl="sibTrans1D1" presStyleIdx="1" presStyleCnt="3"/>
      <dgm:spPr/>
    </dgm:pt>
    <dgm:pt modelId="{B62405B1-709C-433B-8FB1-52F52A2AA0AB}" type="pres">
      <dgm:prSet presAssocID="{66369D6B-C12B-41C5-BB1D-71D359A064A7}" presName="node" presStyleLbl="node1" presStyleIdx="2" presStyleCnt="3">
        <dgm:presLayoutVars>
          <dgm:bulletEnabled val="1"/>
        </dgm:presLayoutVars>
      </dgm:prSet>
      <dgm:spPr/>
    </dgm:pt>
    <dgm:pt modelId="{7572A22C-8E3F-4458-8ABB-0D7B74C51E5F}" type="pres">
      <dgm:prSet presAssocID="{66369D6B-C12B-41C5-BB1D-71D359A064A7}" presName="spNode" presStyleCnt="0"/>
      <dgm:spPr/>
    </dgm:pt>
    <dgm:pt modelId="{1361CE1E-168E-45B8-8CCC-7097D64E175B}" type="pres">
      <dgm:prSet presAssocID="{E9E14666-828D-46BC-93CE-C3BC78CB358A}" presName="sibTrans" presStyleLbl="sibTrans1D1" presStyleIdx="2" presStyleCnt="3"/>
      <dgm:spPr/>
    </dgm:pt>
  </dgm:ptLst>
  <dgm:cxnLst>
    <dgm:cxn modelId="{31F79C09-3146-4013-B751-D0FEF6367F29}" type="presOf" srcId="{964391CE-8996-4646-BAD2-EEF3732FE9F3}" destId="{5D722CEB-C21E-4DAE-BCA3-F24413FA0E01}" srcOrd="0" destOrd="0" presId="urn:microsoft.com/office/officeart/2005/8/layout/cycle6"/>
    <dgm:cxn modelId="{6B216F4A-E48B-45B5-B81D-40569123360A}" type="presOf" srcId="{9935977A-ECF4-40AD-9926-77511D084284}" destId="{629D64C8-3803-4153-88B3-DD7D546F25AA}" srcOrd="0" destOrd="0" presId="urn:microsoft.com/office/officeart/2005/8/layout/cycle6"/>
    <dgm:cxn modelId="{A0BBB04E-B7F2-4368-A585-D1C62DAC7D14}" type="presOf" srcId="{1DA394D9-C440-43F9-9580-88E9A027AC76}" destId="{4B1D6C40-46C1-4842-8AC6-AA80703ECFB2}" srcOrd="0" destOrd="0" presId="urn:microsoft.com/office/officeart/2005/8/layout/cycle6"/>
    <dgm:cxn modelId="{9EEA7972-1DE7-4C08-AD76-5D2566138969}" type="presOf" srcId="{9CCD6208-7DEA-4DD0-8EE9-10747E2633FB}" destId="{5B5067E5-8761-4B9F-94A3-7C5E57701B16}" srcOrd="0" destOrd="0" presId="urn:microsoft.com/office/officeart/2005/8/layout/cycle6"/>
    <dgm:cxn modelId="{2BEDD174-BEA4-48AD-A6E7-70230FC7449F}" srcId="{9935977A-ECF4-40AD-9926-77511D084284}" destId="{1DA394D9-C440-43F9-9580-88E9A027AC76}" srcOrd="1" destOrd="0" parTransId="{55D55851-6CA0-4BC8-B7AD-34917FDE7731}" sibTransId="{964391CE-8996-4646-BAD2-EEF3732FE9F3}"/>
    <dgm:cxn modelId="{110B7479-AA11-49D9-B968-341838EF7CCB}" type="presOf" srcId="{E9E14666-828D-46BC-93CE-C3BC78CB358A}" destId="{1361CE1E-168E-45B8-8CCC-7097D64E175B}" srcOrd="0" destOrd="0" presId="urn:microsoft.com/office/officeart/2005/8/layout/cycle6"/>
    <dgm:cxn modelId="{25EC2C84-1D1B-43D8-87A6-0A0716C052C3}" type="presOf" srcId="{13FA1525-794C-4413-94DA-B5EDD6F4161E}" destId="{C370291E-855E-4C14-9D7E-1440E3D50195}" srcOrd="0" destOrd="0" presId="urn:microsoft.com/office/officeart/2005/8/layout/cycle6"/>
    <dgm:cxn modelId="{FC0F0D86-BE59-4B84-A186-D13CBE123201}" type="presOf" srcId="{66369D6B-C12B-41C5-BB1D-71D359A064A7}" destId="{B62405B1-709C-433B-8FB1-52F52A2AA0AB}" srcOrd="0" destOrd="0" presId="urn:microsoft.com/office/officeart/2005/8/layout/cycle6"/>
    <dgm:cxn modelId="{FBBFE8A9-87A1-4F06-8AD4-1BBEBC0B2B96}" srcId="{9935977A-ECF4-40AD-9926-77511D084284}" destId="{66369D6B-C12B-41C5-BB1D-71D359A064A7}" srcOrd="2" destOrd="0" parTransId="{7DBCC2DF-9C3E-49FA-817B-2D5780F5E61F}" sibTransId="{E9E14666-828D-46BC-93CE-C3BC78CB358A}"/>
    <dgm:cxn modelId="{28E043F7-966E-4010-BF19-82A8F7153916}" srcId="{9935977A-ECF4-40AD-9926-77511D084284}" destId="{13FA1525-794C-4413-94DA-B5EDD6F4161E}" srcOrd="0" destOrd="0" parTransId="{AA3EC9CF-E13B-4E02-9941-8FD04E9FFEDC}" sibTransId="{9CCD6208-7DEA-4DD0-8EE9-10747E2633FB}"/>
    <dgm:cxn modelId="{F66D02FE-B4AC-4EDE-BA78-B50AA5F40AD2}" type="presParOf" srcId="{629D64C8-3803-4153-88B3-DD7D546F25AA}" destId="{C370291E-855E-4C14-9D7E-1440E3D50195}" srcOrd="0" destOrd="0" presId="urn:microsoft.com/office/officeart/2005/8/layout/cycle6"/>
    <dgm:cxn modelId="{9137A444-541A-494E-AE48-1D643C24BB3D}" type="presParOf" srcId="{629D64C8-3803-4153-88B3-DD7D546F25AA}" destId="{5BD642D0-377E-40EB-8176-56ED57A3F1D2}" srcOrd="1" destOrd="0" presId="urn:microsoft.com/office/officeart/2005/8/layout/cycle6"/>
    <dgm:cxn modelId="{89B38731-DE73-4E12-887C-9E2397AC9D3E}" type="presParOf" srcId="{629D64C8-3803-4153-88B3-DD7D546F25AA}" destId="{5B5067E5-8761-4B9F-94A3-7C5E57701B16}" srcOrd="2" destOrd="0" presId="urn:microsoft.com/office/officeart/2005/8/layout/cycle6"/>
    <dgm:cxn modelId="{8FB0A29E-39DA-45C6-97E4-22CCD34D5AAD}" type="presParOf" srcId="{629D64C8-3803-4153-88B3-DD7D546F25AA}" destId="{4B1D6C40-46C1-4842-8AC6-AA80703ECFB2}" srcOrd="3" destOrd="0" presId="urn:microsoft.com/office/officeart/2005/8/layout/cycle6"/>
    <dgm:cxn modelId="{2EFC3DAB-C979-46D0-90DF-BEBD066D6219}" type="presParOf" srcId="{629D64C8-3803-4153-88B3-DD7D546F25AA}" destId="{110762AC-8192-4383-AE53-31482C5CD10C}" srcOrd="4" destOrd="0" presId="urn:microsoft.com/office/officeart/2005/8/layout/cycle6"/>
    <dgm:cxn modelId="{54A7D6F4-0CA5-4A76-A31F-E8AB4667F78C}" type="presParOf" srcId="{629D64C8-3803-4153-88B3-DD7D546F25AA}" destId="{5D722CEB-C21E-4DAE-BCA3-F24413FA0E01}" srcOrd="5" destOrd="0" presId="urn:microsoft.com/office/officeart/2005/8/layout/cycle6"/>
    <dgm:cxn modelId="{9AFAAF4D-FA8B-4A4A-B084-AC042B2FBBD7}" type="presParOf" srcId="{629D64C8-3803-4153-88B3-DD7D546F25AA}" destId="{B62405B1-709C-433B-8FB1-52F52A2AA0AB}" srcOrd="6" destOrd="0" presId="urn:microsoft.com/office/officeart/2005/8/layout/cycle6"/>
    <dgm:cxn modelId="{C725D531-5927-4CBB-BE71-F229FABAB879}" type="presParOf" srcId="{629D64C8-3803-4153-88B3-DD7D546F25AA}" destId="{7572A22C-8E3F-4458-8ABB-0D7B74C51E5F}" srcOrd="7" destOrd="0" presId="urn:microsoft.com/office/officeart/2005/8/layout/cycle6"/>
    <dgm:cxn modelId="{38363379-9FC9-4F88-8303-B26CD03E8E78}" type="presParOf" srcId="{629D64C8-3803-4153-88B3-DD7D546F25AA}" destId="{1361CE1E-168E-45B8-8CCC-7097D64E175B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867BE-09EE-42DD-8305-CEFC3943D142}">
      <dsp:nvSpPr>
        <dsp:cNvPr id="0" name=""/>
        <dsp:cNvSpPr/>
      </dsp:nvSpPr>
      <dsp:spPr>
        <a:xfrm>
          <a:off x="692301" y="46602"/>
          <a:ext cx="483310" cy="483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93530C1-5DCF-4A7B-904E-979E90FBFA87}">
      <dsp:nvSpPr>
        <dsp:cNvPr id="0" name=""/>
        <dsp:cNvSpPr/>
      </dsp:nvSpPr>
      <dsp:spPr>
        <a:xfrm>
          <a:off x="396945" y="694829"/>
          <a:ext cx="1074023" cy="42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/>
            <a:t>Wisdom</a:t>
          </a:r>
        </a:p>
      </dsp:txBody>
      <dsp:txXfrm>
        <a:off x="396945" y="694829"/>
        <a:ext cx="1074023" cy="429609"/>
      </dsp:txXfrm>
    </dsp:sp>
    <dsp:sp modelId="{60CFC71C-DD78-4C81-BCD0-5CC3B35093CC}">
      <dsp:nvSpPr>
        <dsp:cNvPr id="0" name=""/>
        <dsp:cNvSpPr/>
      </dsp:nvSpPr>
      <dsp:spPr>
        <a:xfrm>
          <a:off x="692301" y="1392944"/>
          <a:ext cx="483310" cy="483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DFB49A-EB3E-44CC-9AF0-B6B4BD3408B6}">
      <dsp:nvSpPr>
        <dsp:cNvPr id="0" name=""/>
        <dsp:cNvSpPr/>
      </dsp:nvSpPr>
      <dsp:spPr>
        <a:xfrm>
          <a:off x="396945" y="2041171"/>
          <a:ext cx="1074023" cy="42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/>
            <a:t>Knowledge</a:t>
          </a:r>
        </a:p>
      </dsp:txBody>
      <dsp:txXfrm>
        <a:off x="396945" y="2041171"/>
        <a:ext cx="1074023" cy="429609"/>
      </dsp:txXfrm>
    </dsp:sp>
    <dsp:sp modelId="{7B00A966-CA8E-4625-A306-25BD69E9107F}">
      <dsp:nvSpPr>
        <dsp:cNvPr id="0" name=""/>
        <dsp:cNvSpPr/>
      </dsp:nvSpPr>
      <dsp:spPr>
        <a:xfrm>
          <a:off x="692301" y="2739286"/>
          <a:ext cx="483310" cy="483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ECD997C-0F81-4FAE-8B11-18F8BBD16056}">
      <dsp:nvSpPr>
        <dsp:cNvPr id="0" name=""/>
        <dsp:cNvSpPr/>
      </dsp:nvSpPr>
      <dsp:spPr>
        <a:xfrm>
          <a:off x="396945" y="3387514"/>
          <a:ext cx="1074023" cy="42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/>
            <a:t>Information</a:t>
          </a:r>
        </a:p>
      </dsp:txBody>
      <dsp:txXfrm>
        <a:off x="396945" y="3387514"/>
        <a:ext cx="1074023" cy="429609"/>
      </dsp:txXfrm>
    </dsp:sp>
    <dsp:sp modelId="{1D7EA7F3-6E60-44CF-A9DA-6E728740B798}">
      <dsp:nvSpPr>
        <dsp:cNvPr id="0" name=""/>
        <dsp:cNvSpPr/>
      </dsp:nvSpPr>
      <dsp:spPr>
        <a:xfrm>
          <a:off x="692301" y="4085629"/>
          <a:ext cx="483310" cy="4833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D49A6A1-D92A-4B4D-979D-A83208BFFDB8}">
      <dsp:nvSpPr>
        <dsp:cNvPr id="0" name=""/>
        <dsp:cNvSpPr/>
      </dsp:nvSpPr>
      <dsp:spPr>
        <a:xfrm>
          <a:off x="396945" y="4733856"/>
          <a:ext cx="1074023" cy="42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/>
            <a:t>Data</a:t>
          </a:r>
        </a:p>
      </dsp:txBody>
      <dsp:txXfrm>
        <a:off x="396945" y="4733856"/>
        <a:ext cx="1074023" cy="429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6368C-B8D2-49EA-AB33-668D9B536A3F}">
      <dsp:nvSpPr>
        <dsp:cNvPr id="0" name=""/>
        <dsp:cNvSpPr/>
      </dsp:nvSpPr>
      <dsp:spPr>
        <a:xfrm>
          <a:off x="763765" y="139398"/>
          <a:ext cx="664453" cy="664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CF0B1-4F91-41EC-ABD2-9255F8FCBCA7}">
      <dsp:nvSpPr>
        <dsp:cNvPr id="0" name=""/>
        <dsp:cNvSpPr/>
      </dsp:nvSpPr>
      <dsp:spPr>
        <a:xfrm>
          <a:off x="357711" y="1025410"/>
          <a:ext cx="1476562" cy="59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noProof="0" dirty="0"/>
            <a:t>Ethos (Ethical values)</a:t>
          </a:r>
        </a:p>
      </dsp:txBody>
      <dsp:txXfrm>
        <a:off x="357711" y="1025410"/>
        <a:ext cx="1476562" cy="590625"/>
      </dsp:txXfrm>
    </dsp:sp>
    <dsp:sp modelId="{DE5116C5-426D-4FFD-A233-8CFDCB62577C}">
      <dsp:nvSpPr>
        <dsp:cNvPr id="0" name=""/>
        <dsp:cNvSpPr/>
      </dsp:nvSpPr>
      <dsp:spPr>
        <a:xfrm>
          <a:off x="2498726" y="139398"/>
          <a:ext cx="664453" cy="664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A1734-A018-4710-A489-975506D856C7}">
      <dsp:nvSpPr>
        <dsp:cNvPr id="0" name=""/>
        <dsp:cNvSpPr/>
      </dsp:nvSpPr>
      <dsp:spPr>
        <a:xfrm>
          <a:off x="2092672" y="1025410"/>
          <a:ext cx="1476562" cy="59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noProof="0" dirty="0"/>
            <a:t>Pathos (Emotions)</a:t>
          </a:r>
        </a:p>
      </dsp:txBody>
      <dsp:txXfrm>
        <a:off x="2092672" y="1025410"/>
        <a:ext cx="1476562" cy="590625"/>
      </dsp:txXfrm>
    </dsp:sp>
    <dsp:sp modelId="{612CA08D-98FD-486D-9B7C-5CB3BA758F68}">
      <dsp:nvSpPr>
        <dsp:cNvPr id="0" name=""/>
        <dsp:cNvSpPr/>
      </dsp:nvSpPr>
      <dsp:spPr>
        <a:xfrm>
          <a:off x="1631246" y="1985176"/>
          <a:ext cx="664453" cy="664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7CD2E-EC5F-4729-8D23-BA111174E23F}">
      <dsp:nvSpPr>
        <dsp:cNvPr id="0" name=""/>
        <dsp:cNvSpPr/>
      </dsp:nvSpPr>
      <dsp:spPr>
        <a:xfrm>
          <a:off x="1225191" y="2871188"/>
          <a:ext cx="1476562" cy="59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noProof="0" dirty="0"/>
            <a:t>Logos (Logic)</a:t>
          </a:r>
        </a:p>
      </dsp:txBody>
      <dsp:txXfrm>
        <a:off x="1225191" y="2871188"/>
        <a:ext cx="1476562" cy="5906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0291E-855E-4C14-9D7E-1440E3D50195}">
      <dsp:nvSpPr>
        <dsp:cNvPr id="0" name=""/>
        <dsp:cNvSpPr/>
      </dsp:nvSpPr>
      <dsp:spPr>
        <a:xfrm>
          <a:off x="1537860" y="1538"/>
          <a:ext cx="1811072" cy="11771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Dual y-axis</a:t>
          </a:r>
        </a:p>
      </dsp:txBody>
      <dsp:txXfrm>
        <a:off x="1595326" y="59004"/>
        <a:ext cx="1696140" cy="1062264"/>
      </dsp:txXfrm>
    </dsp:sp>
    <dsp:sp modelId="{5B5067E5-8761-4B9F-94A3-7C5E57701B16}">
      <dsp:nvSpPr>
        <dsp:cNvPr id="0" name=""/>
        <dsp:cNvSpPr/>
      </dsp:nvSpPr>
      <dsp:spPr>
        <a:xfrm>
          <a:off x="875156" y="590136"/>
          <a:ext cx="3136480" cy="3136480"/>
        </a:xfrm>
        <a:custGeom>
          <a:avLst/>
          <a:gdLst/>
          <a:ahLst/>
          <a:cxnLst/>
          <a:rect l="0" t="0" r="0" b="0"/>
          <a:pathLst>
            <a:path>
              <a:moveTo>
                <a:pt x="2486896" y="297237"/>
              </a:moveTo>
              <a:arcTo wR="1568240" hR="1568240" stAng="18351521" swAng="364284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1D6C40-46C1-4842-8AC6-AA80703ECFB2}">
      <dsp:nvSpPr>
        <dsp:cNvPr id="0" name=""/>
        <dsp:cNvSpPr/>
      </dsp:nvSpPr>
      <dsp:spPr>
        <a:xfrm>
          <a:off x="2895996" y="2353898"/>
          <a:ext cx="1811072" cy="1177196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Non-zero baseline</a:t>
          </a:r>
        </a:p>
      </dsp:txBody>
      <dsp:txXfrm>
        <a:off x="2953462" y="2411364"/>
        <a:ext cx="1696140" cy="1062264"/>
      </dsp:txXfrm>
    </dsp:sp>
    <dsp:sp modelId="{5D722CEB-C21E-4DAE-BCA3-F24413FA0E01}">
      <dsp:nvSpPr>
        <dsp:cNvPr id="0" name=""/>
        <dsp:cNvSpPr/>
      </dsp:nvSpPr>
      <dsp:spPr>
        <a:xfrm>
          <a:off x="875156" y="590136"/>
          <a:ext cx="3136480" cy="3136480"/>
        </a:xfrm>
        <a:custGeom>
          <a:avLst/>
          <a:gdLst/>
          <a:ahLst/>
          <a:cxnLst/>
          <a:rect l="0" t="0" r="0" b="0"/>
          <a:pathLst>
            <a:path>
              <a:moveTo>
                <a:pt x="2313231" y="2948227"/>
              </a:moveTo>
              <a:arcTo wR="1568240" hR="1568240" stAng="3698248" swAng="3403505"/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2405B1-709C-433B-8FB1-52F52A2AA0AB}">
      <dsp:nvSpPr>
        <dsp:cNvPr id="0" name=""/>
        <dsp:cNvSpPr/>
      </dsp:nvSpPr>
      <dsp:spPr>
        <a:xfrm>
          <a:off x="179724" y="2353898"/>
          <a:ext cx="1811072" cy="1177196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Stretched proportions</a:t>
          </a:r>
        </a:p>
      </dsp:txBody>
      <dsp:txXfrm>
        <a:off x="237190" y="2411364"/>
        <a:ext cx="1696140" cy="1062264"/>
      </dsp:txXfrm>
    </dsp:sp>
    <dsp:sp modelId="{1361CE1E-168E-45B8-8CCC-7097D64E175B}">
      <dsp:nvSpPr>
        <dsp:cNvPr id="0" name=""/>
        <dsp:cNvSpPr/>
      </dsp:nvSpPr>
      <dsp:spPr>
        <a:xfrm>
          <a:off x="875156" y="590136"/>
          <a:ext cx="3136480" cy="3136480"/>
        </a:xfrm>
        <a:custGeom>
          <a:avLst/>
          <a:gdLst/>
          <a:ahLst/>
          <a:cxnLst/>
          <a:rect l="0" t="0" r="0" b="0"/>
          <a:pathLst>
            <a:path>
              <a:moveTo>
                <a:pt x="10307" y="1747748"/>
              </a:moveTo>
              <a:arcTo wR="1568240" hR="1568240" stAng="10405634" swAng="3642845"/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F31BD-C84B-429C-91DD-7E516F0A6E97}" type="datetimeFigureOut">
              <a:rPr lang="es-MX" smtClean="0"/>
              <a:t>15/04/2024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35C86-E246-4CE0-AA4D-AF17BED6AF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277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F43FE-12FB-417F-83D3-2D979EC85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668F6E-C7A8-4025-968F-0DC41C478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7B112E-6B31-44B0-A1AF-2776F2704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930F38-A50D-4999-9BF0-AC4F9A99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49167E-727A-4156-89C0-389E685A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65D72-76FC-4367-AECF-204A6761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CADC5C-9F8D-4384-B575-DAE0EB70C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950E9A-DAEC-40A2-945B-B4579104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670122-9D50-484E-8B9E-ECAB0FBB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BCCBDE-FC35-4A76-9F13-82539763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3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D26375-D2FA-4D02-80E6-0EDEB936B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72FA37-A981-4001-ADD7-91E8F0514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F79F54-9186-4678-A062-3FFCC03F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A2B73E-89AA-45C2-BD7B-EDDBFA1E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CA050C-6317-4BC5-8F5A-6F021044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98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507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733C6-AEB1-4A9C-83A6-D6F37B7E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519D58-BC6E-46B5-8D8E-1591DAC2D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6F2CC7-1512-4280-A8A8-042458B5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46CBC9-4AC8-480C-9EF8-615C61079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207290-89CC-4EB2-852D-7FB5BEE9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2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3EC77-A851-4E90-8968-F43C7AC0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28D09A-FE38-4A86-AC0B-1380B5CEC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53D64-3F44-4DD9-A922-E4942206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DD943B-A026-4D3F-A7E6-7A5F7281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9CA716-CD40-4515-9A01-BB1BECB9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2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6BE32-4F37-425F-8295-4D539AA1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A3D535-7FC4-4329-9FF3-AE2EEAC69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5A7F00-F526-41A1-B113-4680786FD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58C544-1E1E-4C4E-9315-29241B13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A74BBF-0D75-4FE9-8576-BCE6F8EC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DA5CF8-6A5B-4217-BFA7-F5F6DED2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2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6C191-4A82-4C73-BAD7-A6D53709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95DFE0-EFF4-4FDA-8211-5E7236C95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967BDA-043F-489D-8D73-2D700965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2FBC02-FBAD-4F89-B6C5-ECBEB5916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9A4653C-093F-4381-9E97-A2A2D5BB9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367142-4B22-4CAF-991E-2F4504DD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BC1BBC-1188-4050-9F81-72C5CFF9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647B11B-D30D-42C3-803D-29A2EEB5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3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787DB-3C88-46E3-A3AF-CAD43AE0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D4BFC3-8638-4102-B9CD-DCFB1FB8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180099-D636-4A97-B528-A37FA6BF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5A08B5-2F6F-41D9-9F9E-AC424D22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1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64F0E72-845B-4AFF-86C9-0C426851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C8886E8-EFF2-4D29-A789-448373B1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92EE3D-7BC2-4C7A-8BF9-69DCB03E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4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A471D-2E7B-4B00-9917-020B9710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3027FB-83EF-4E8E-A0A7-73D2B741F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E2D3C0-8330-4089-98DC-A1D02DCAF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BC7F9E-DD34-4D96-BC26-485F758F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EFA1AD-1895-41BB-B999-5770D96F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1C9AF1-D98B-45FC-9ED9-06AE15DA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0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6A3F1-141B-45F1-A31A-8B4026FA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777145-E91F-42DC-BE21-71B3F1598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B7CCB4-A95F-400D-8CFF-2FF1A9DEB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E1E6FD-2753-4BB3-A802-7FDA81AE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AF2AE9-1BB0-4798-B61E-19B5782ED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4A1382-6A48-40FD-9D41-53C40258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2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95FECE-D1D8-4F9A-9CFA-1DEC668D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836164-9F61-4C1B-BE10-63C6C538B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9C69EF-55A7-4716-9FE2-E5B1E05FC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C97CA-DBC8-4937-9EDF-822116F91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EAAD13-FBBC-4003-AE6E-C32705772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9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toolsandapplications.com/open-pdf-on-ipad-from-mail/" TargetMode="External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s://commons.wikimedia.org/wiki/File%3ALinkedin_Shiny_Icon.svg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/learn/overfitting" TargetMode="External"/><Relationship Id="rId2" Type="http://schemas.openxmlformats.org/officeDocument/2006/relationships/hyperlink" Target="https://www.gapminder.org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Internet_map_4096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llustrations/conversation-dialogue-interview-1262311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B933C-E2C2-4B76-A00F-D14F44827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31" y="410868"/>
            <a:ext cx="3850142" cy="1685832"/>
          </a:xfrm>
        </p:spPr>
        <p:txBody>
          <a:bodyPr anchor="t">
            <a:normAutofit/>
          </a:bodyPr>
          <a:lstStyle/>
          <a:p>
            <a:pPr algn="l"/>
            <a:r>
              <a:rPr lang="es-ES" sz="3400" b="1" dirty="0">
                <a:solidFill>
                  <a:srgbClr val="FFFFFF"/>
                </a:solidFill>
              </a:rPr>
              <a:t>Visualización de Datos y Narración de Historias</a:t>
            </a:r>
            <a:endParaRPr lang="es-MX" sz="3400" b="1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90AAA7-FE7B-41E2-88AB-14806F269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26" y="4470660"/>
            <a:ext cx="3944373" cy="426714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rgbClr val="FFFFFF"/>
                </a:solidFill>
              </a:rPr>
              <a:t>Edgar Avalos-Gauna, PhD.</a:t>
            </a: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E5C170FC-CEC3-4933-8D6E-9DE9C20B3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226" y="5230867"/>
            <a:ext cx="364762" cy="364762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013FE440-BAEC-4E5B-88C9-D7195C0E0D17}"/>
              </a:ext>
            </a:extLst>
          </p:cNvPr>
          <p:cNvSpPr txBox="1">
            <a:spLocks/>
          </p:cNvSpPr>
          <p:nvPr/>
        </p:nvSpPr>
        <p:spPr>
          <a:xfrm>
            <a:off x="531430" y="5132931"/>
            <a:ext cx="3447624" cy="56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bg1"/>
                </a:solidFill>
              </a:rPr>
              <a:t>edgaravalos@up.edu.mx</a:t>
            </a:r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F126A4C4-AF99-46BB-A3B8-5FD6CA4A3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036" y="5886203"/>
            <a:ext cx="410979" cy="410979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32A16A41-044F-47C2-A2C4-F9BF2E3264F0}"/>
              </a:ext>
            </a:extLst>
          </p:cNvPr>
          <p:cNvSpPr txBox="1">
            <a:spLocks/>
          </p:cNvSpPr>
          <p:nvPr/>
        </p:nvSpPr>
        <p:spPr>
          <a:xfrm>
            <a:off x="530206" y="5791041"/>
            <a:ext cx="5226211" cy="56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dirty="0">
                <a:solidFill>
                  <a:schemeClr val="bg1"/>
                </a:solidFill>
              </a:rPr>
              <a:t>www.linkedin.com/in/e-avalos-gauna/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0291EBF-B7F1-4E2B-BF3D-6288DD091956}"/>
              </a:ext>
            </a:extLst>
          </p:cNvPr>
          <p:cNvSpPr txBox="1">
            <a:spLocks/>
          </p:cNvSpPr>
          <p:nvPr/>
        </p:nvSpPr>
        <p:spPr>
          <a:xfrm>
            <a:off x="94231" y="2514212"/>
            <a:ext cx="3850142" cy="16858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400" b="1" dirty="0">
                <a:solidFill>
                  <a:srgbClr val="FFFFFF"/>
                </a:solidFill>
              </a:rPr>
              <a:t>02 Técnicas y Herramientas para la Visualización de Datos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444C68-ED9E-45C5-B623-A9765BDD8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374" y="9526"/>
            <a:ext cx="8050626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0D16CBE-0BE2-679E-01EE-D611BDF27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408" y="4549400"/>
            <a:ext cx="3611556" cy="226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07F76F-34F4-31AA-0CFD-23FA8AE81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990" y="4630217"/>
            <a:ext cx="3200156" cy="216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533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B083B-940A-4369-866D-7B902566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Narrative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4B4F8D-B322-4180-950F-5EA88A16E62A}"/>
              </a:ext>
            </a:extLst>
          </p:cNvPr>
          <p:cNvSpPr txBox="1"/>
          <p:nvPr/>
        </p:nvSpPr>
        <p:spPr>
          <a:xfrm>
            <a:off x="565150" y="1817408"/>
            <a:ext cx="361892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03336"/>
                </a:solidFill>
                <a:effectLst/>
                <a:latin typeface="Open Sans" panose="020B0606030504020204" pitchFamily="34" charset="0"/>
              </a:rPr>
              <a:t>A way of presenting or understanding a situation or series of events that reflects and promotes a particular point of view or set of values</a:t>
            </a:r>
            <a:endParaRPr lang="es-MX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9EB4E4-3D0E-464C-9106-8B35B809A3EB}"/>
              </a:ext>
            </a:extLst>
          </p:cNvPr>
          <p:cNvSpPr txBox="1"/>
          <p:nvPr/>
        </p:nvSpPr>
        <p:spPr>
          <a:xfrm>
            <a:off x="0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/>
              <a:t>https://www.merriam-webster.com/dictionary/narrative</a:t>
            </a:r>
          </a:p>
        </p:txBody>
      </p:sp>
      <p:pic>
        <p:nvPicPr>
          <p:cNvPr id="16386" name="Picture 2" descr="Hero&amp;#39;s journey - Wikipedia">
            <a:extLst>
              <a:ext uri="{FF2B5EF4-FFF2-40B4-BE49-F238E27FC236}">
                <a16:creationId xmlns:a16="http://schemas.microsoft.com/office/drawing/2014/main" id="{04F3D7E2-9ED4-4CCE-AE64-415E2768D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37" y="0"/>
            <a:ext cx="6824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Texto&#10;&#10;Descripción generada automáticamente con confianza media">
            <a:extLst>
              <a:ext uri="{FF2B5EF4-FFF2-40B4-BE49-F238E27FC236}">
                <a16:creationId xmlns:a16="http://schemas.microsoft.com/office/drawing/2014/main" id="{00E4FD2A-8878-4190-8456-BD25A8B3BF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3600" y="6150071"/>
            <a:ext cx="2438400" cy="6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7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1EBA96C-670E-556A-6C83-BDD42BA534DF}"/>
              </a:ext>
            </a:extLst>
          </p:cNvPr>
          <p:cNvSpPr/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0" kern="120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Aristotle and the 3 Methods of Persuasion</a:t>
            </a:r>
          </a:p>
        </p:txBody>
      </p:sp>
      <p:pic>
        <p:nvPicPr>
          <p:cNvPr id="1026" name="Picture 2" descr="Aplicación&#10;&#10;Descripción generada automáticamente con confianza baja">
            <a:extLst>
              <a:ext uri="{FF2B5EF4-FFF2-40B4-BE49-F238E27FC236}">
                <a16:creationId xmlns:a16="http://schemas.microsoft.com/office/drawing/2014/main" id="{ECB1CB19-2751-8BF9-4B43-2FC8D2EA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5319" y="390832"/>
            <a:ext cx="8033980" cy="451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56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2615E-D545-4496-9C01-F8F0DF8A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3702050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400" dirty="0"/>
              <a:t>Aristotle 3 modes of persuasion</a:t>
            </a:r>
          </a:p>
        </p:txBody>
      </p:sp>
      <p:pic>
        <p:nvPicPr>
          <p:cNvPr id="6" name="Imagen 5" descr="Un camión de doble piso en la calle&#10;&#10;Descripción generada automáticamente con confianza media">
            <a:extLst>
              <a:ext uri="{FF2B5EF4-FFF2-40B4-BE49-F238E27FC236}">
                <a16:creationId xmlns:a16="http://schemas.microsoft.com/office/drawing/2014/main" id="{447158CB-27A2-4C2A-8576-66757E406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" r="14554" b="-2"/>
          <a:stretch/>
        </p:blipFill>
        <p:spPr>
          <a:xfrm>
            <a:off x="4267201" y="1"/>
            <a:ext cx="7924800" cy="6857999"/>
          </a:xfrm>
          <a:prstGeom prst="rect">
            <a:avLst/>
          </a:prstGeom>
        </p:spPr>
      </p:pic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5F701589-5B5B-4D75-B179-5BAAE21A7A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51" y="2160016"/>
          <a:ext cx="3926946" cy="36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" name="Imagen 27" descr="Texto&#10;&#10;Descripción generada automáticamente con confianza media">
            <a:extLst>
              <a:ext uri="{FF2B5EF4-FFF2-40B4-BE49-F238E27FC236}">
                <a16:creationId xmlns:a16="http://schemas.microsoft.com/office/drawing/2014/main" id="{F896E14F-BC52-48B2-A384-58A35FE22D8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208849"/>
            <a:ext cx="2438400" cy="6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9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52776-F20B-4409-906D-D67A0E6D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Deceiptive charts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7AF8B83D-75A3-4E69-8E2B-3CFCC4DB272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65150" y="2039874"/>
          <a:ext cx="4886793" cy="3945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412" name="Picture 4" descr="We did it boys. We flipped Georgia : r/JoeBiden">
            <a:extLst>
              <a:ext uri="{FF2B5EF4-FFF2-40B4-BE49-F238E27FC236}">
                <a16:creationId xmlns:a16="http://schemas.microsoft.com/office/drawing/2014/main" id="{8D5E68CF-8D3D-4704-B29D-279CBAB4C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61" y="0"/>
            <a:ext cx="66456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Texto&#10;&#10;Descripción generada automáticamente con confianza media">
            <a:extLst>
              <a:ext uri="{FF2B5EF4-FFF2-40B4-BE49-F238E27FC236}">
                <a16:creationId xmlns:a16="http://schemas.microsoft.com/office/drawing/2014/main" id="{B4315144-BDCF-404C-A598-938408FB357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208849"/>
            <a:ext cx="2438400" cy="6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25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EDDB6E6-7EC9-4D1A-865B-6C508F45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i="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Common Fallacies With Data</a:t>
            </a:r>
            <a:endParaRPr lang="en-US" sz="3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Logical Fallacy Cartoons and Comics - funny pictures from CartoonStock">
            <a:extLst>
              <a:ext uri="{FF2B5EF4-FFF2-40B4-BE49-F238E27FC236}">
                <a16:creationId xmlns:a16="http://schemas.microsoft.com/office/drawing/2014/main" id="{E774A00A-56A4-42BD-B605-F768FAB5A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"/>
          <a:stretch/>
        </p:blipFill>
        <p:spPr bwMode="auto">
          <a:xfrm>
            <a:off x="4628271" y="87421"/>
            <a:ext cx="6555544" cy="668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19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92EA9B9-70EA-4799-AE72-BEF69A4E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23" y="130380"/>
            <a:ext cx="4258269" cy="3620005"/>
          </a:xfrm>
          <a:prstGeom prst="rect">
            <a:avLst/>
          </a:prstGeom>
        </p:spPr>
      </p:pic>
      <p:pic>
        <p:nvPicPr>
          <p:cNvPr id="3074" name="Picture 2" descr="The Dubious ROI of Customer Satisfaction Surveys – Versta Research">
            <a:extLst>
              <a:ext uri="{FF2B5EF4-FFF2-40B4-BE49-F238E27FC236}">
                <a16:creationId xmlns:a16="http://schemas.microsoft.com/office/drawing/2014/main" id="{5ECB808D-4D65-4564-B1C7-06655FE07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5" t="20577" r="9658" b="13442"/>
          <a:stretch/>
        </p:blipFill>
        <p:spPr bwMode="auto">
          <a:xfrm>
            <a:off x="1856935" y="3981157"/>
            <a:ext cx="8806376" cy="274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74C0438-1390-4E9B-AA28-F8D6F3043AF9}"/>
              </a:ext>
            </a:extLst>
          </p:cNvPr>
          <p:cNvSpPr txBox="1"/>
          <p:nvPr/>
        </p:nvSpPr>
        <p:spPr>
          <a:xfrm>
            <a:off x="1673608" y="1617216"/>
            <a:ext cx="6102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Spurious correlations</a:t>
            </a:r>
          </a:p>
        </p:txBody>
      </p:sp>
    </p:spTree>
    <p:extLst>
      <p:ext uri="{BB962C8B-B14F-4D97-AF65-F5344CB8AC3E}">
        <p14:creationId xmlns:p14="http://schemas.microsoft.com/office/powerpoint/2010/main" val="10503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F4A680-DFB9-4100-9341-269A0EB3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672"/>
            <a:ext cx="12192000" cy="552966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96A270-91B0-4D5A-AE67-E343147539E7}"/>
              </a:ext>
            </a:extLst>
          </p:cNvPr>
          <p:cNvSpPr txBox="1"/>
          <p:nvPr/>
        </p:nvSpPr>
        <p:spPr>
          <a:xfrm>
            <a:off x="6096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dirty="0"/>
              <a:t>http://www.tylervigen.com/spurious-correlations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9E9C464-4DBC-49C6-A61E-48E45ADBF57C}"/>
              </a:ext>
            </a:extLst>
          </p:cNvPr>
          <p:cNvSpPr txBox="1"/>
          <p:nvPr/>
        </p:nvSpPr>
        <p:spPr>
          <a:xfrm>
            <a:off x="0" y="-2371"/>
            <a:ext cx="61237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Spurious Correlations</a:t>
            </a:r>
          </a:p>
        </p:txBody>
      </p:sp>
    </p:spTree>
    <p:extLst>
      <p:ext uri="{BB962C8B-B14F-4D97-AF65-F5344CB8AC3E}">
        <p14:creationId xmlns:p14="http://schemas.microsoft.com/office/powerpoint/2010/main" val="426313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D3BDBB6-3D40-4DB1-A30D-00833BE4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06" y="321734"/>
            <a:ext cx="4303955" cy="2905170"/>
          </a:xfrm>
          <a:prstGeom prst="rect">
            <a:avLst/>
          </a:prstGeom>
        </p:spPr>
      </p:pic>
      <p:pic>
        <p:nvPicPr>
          <p:cNvPr id="4100" name="Picture 4" descr="T08] Samples and biases">
            <a:extLst>
              <a:ext uri="{FF2B5EF4-FFF2-40B4-BE49-F238E27FC236}">
                <a16:creationId xmlns:a16="http://schemas.microsoft.com/office/drawing/2014/main" id="{892E4E9B-B229-4F80-BD48-6506CD625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4084304"/>
            <a:ext cx="5426764" cy="185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lection Bias - Are you choosing the right way?">
            <a:extLst>
              <a:ext uri="{FF2B5EF4-FFF2-40B4-BE49-F238E27FC236}">
                <a16:creationId xmlns:a16="http://schemas.microsoft.com/office/drawing/2014/main" id="{60AE7B81-5F55-4C5D-A7C1-2949D1FFD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034" y="738281"/>
            <a:ext cx="5426764" cy="523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376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0C147A1-DBFD-424C-A76A-53C95EB6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2" y="1433454"/>
            <a:ext cx="4313977" cy="3991092"/>
          </a:xfrm>
          <a:prstGeom prst="rect">
            <a:avLst/>
          </a:prstGeom>
        </p:spPr>
      </p:pic>
      <p:pic>
        <p:nvPicPr>
          <p:cNvPr id="1026" name="Picture 2" descr="No cause for alarm – if you cherry pick | Open Parachute">
            <a:extLst>
              <a:ext uri="{FF2B5EF4-FFF2-40B4-BE49-F238E27FC236}">
                <a16:creationId xmlns:a16="http://schemas.microsoft.com/office/drawing/2014/main" id="{3F3D41CE-8912-45C6-BB9B-63E0D0DE4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1701" y="402345"/>
            <a:ext cx="7381298" cy="605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6340D55-466C-4B9D-AE1C-A0D84E201C92}"/>
              </a:ext>
            </a:extLst>
          </p:cNvPr>
          <p:cNvSpPr/>
          <p:nvPr/>
        </p:nvSpPr>
        <p:spPr>
          <a:xfrm>
            <a:off x="4539480" y="0"/>
            <a:ext cx="45719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5213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93915E-AD4C-4347-89DB-40271C31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1" y="1028093"/>
            <a:ext cx="4734586" cy="370574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DD40475-D832-4D79-9CAE-DDF0817BCDE9}"/>
              </a:ext>
            </a:extLst>
          </p:cNvPr>
          <p:cNvSpPr txBox="1"/>
          <p:nvPr/>
        </p:nvSpPr>
        <p:spPr>
          <a:xfrm>
            <a:off x="5666509" y="26426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“</a:t>
            </a:r>
            <a:r>
              <a:rPr lang="en-US" b="0" i="1" dirty="0">
                <a:solidFill>
                  <a:srgbClr val="33475B"/>
                </a:solidFill>
                <a:effectLst/>
                <a:latin typeface="inherit"/>
              </a:rPr>
              <a:t>My product is better than their product, so I’ll succeed.</a:t>
            </a:r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”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E9EFBF-5F2D-4E20-B9A6-1B82435518BE}"/>
              </a:ext>
            </a:extLst>
          </p:cNvPr>
          <p:cNvSpPr txBox="1"/>
          <p:nvPr/>
        </p:nvSpPr>
        <p:spPr>
          <a:xfrm>
            <a:off x="5666509" y="13815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“</a:t>
            </a:r>
            <a:r>
              <a:rPr lang="en-US" b="0" i="1" dirty="0">
                <a:solidFill>
                  <a:srgbClr val="33475B"/>
                </a:solidFill>
                <a:effectLst/>
                <a:latin typeface="inherit"/>
              </a:rPr>
              <a:t>If I read the biographies of the world’s most successful entrepreneurs, I’ll understand how to be successful.</a:t>
            </a:r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”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2C2638-46B5-476D-8DE8-CC0CE06E97D3}"/>
              </a:ext>
            </a:extLst>
          </p:cNvPr>
          <p:cNvSpPr txBox="1"/>
          <p:nvPr/>
        </p:nvSpPr>
        <p:spPr>
          <a:xfrm>
            <a:off x="5666509" y="3905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“</a:t>
            </a:r>
            <a:r>
              <a:rPr lang="en-US" b="0" i="1" dirty="0">
                <a:solidFill>
                  <a:srgbClr val="33475B"/>
                </a:solidFill>
                <a:effectLst/>
                <a:latin typeface="inherit"/>
              </a:rPr>
              <a:t>Steve Jobs, Bill Gates, and Mark Zuckerberg dropped out of college and became millionaires, so will I.</a:t>
            </a:r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DCA13F-E4C8-4461-9C10-FCD5897CFD99}"/>
              </a:ext>
            </a:extLst>
          </p:cNvPr>
          <p:cNvSpPr txBox="1"/>
          <p:nvPr/>
        </p:nvSpPr>
        <p:spPr>
          <a:xfrm>
            <a:off x="5666509" y="36336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“</a:t>
            </a:r>
            <a:r>
              <a:rPr lang="en-US" b="0" i="1" dirty="0">
                <a:solidFill>
                  <a:srgbClr val="33475B"/>
                </a:solidFill>
                <a:effectLst/>
                <a:latin typeface="inherit"/>
              </a:rPr>
              <a:t>Sales team X used these email templates to increase close rates by 35%. I’ll use these templates and get the same results.</a:t>
            </a:r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”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EEE5037-CEDF-4E33-90CA-C0CE24497173}"/>
              </a:ext>
            </a:extLst>
          </p:cNvPr>
          <p:cNvSpPr txBox="1"/>
          <p:nvPr/>
        </p:nvSpPr>
        <p:spPr>
          <a:xfrm>
            <a:off x="5666509" y="4733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“</a:t>
            </a:r>
            <a:r>
              <a:rPr lang="en-US" b="0" i="1" dirty="0">
                <a:solidFill>
                  <a:srgbClr val="33475B"/>
                </a:solidFill>
                <a:effectLst/>
                <a:latin typeface="inherit"/>
              </a:rPr>
              <a:t>If I focus on my unhappy customers, I’ll be able to retain them and decrease my churn rate.</a:t>
            </a:r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”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C3FAD16-67D0-4146-BFC5-9FA3510536DB}"/>
              </a:ext>
            </a:extLst>
          </p:cNvPr>
          <p:cNvSpPr txBox="1"/>
          <p:nvPr/>
        </p:nvSpPr>
        <p:spPr>
          <a:xfrm>
            <a:off x="5666509" y="583399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“</a:t>
            </a:r>
            <a:r>
              <a:rPr lang="en-US" b="0" i="1" dirty="0">
                <a:solidFill>
                  <a:srgbClr val="33475B"/>
                </a:solidFill>
                <a:effectLst/>
                <a:latin typeface="inherit"/>
              </a:rPr>
              <a:t>Our customers are requesting these features; we should add them to our product/service.</a:t>
            </a:r>
            <a:r>
              <a:rPr lang="en-US" b="0" i="0" dirty="0">
                <a:solidFill>
                  <a:srgbClr val="33475B"/>
                </a:solidFill>
                <a:effectLst/>
                <a:latin typeface="AvenirNex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658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94D7EC-6176-4670-8BDD-0E70FEED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lvl="0" indent="0"/>
            <a:r>
              <a:rPr lang="en-US" b="0" i="0" dirty="0">
                <a:solidFill>
                  <a:srgbClr val="000000"/>
                </a:solidFill>
                <a:effectLst/>
              </a:rPr>
              <a:t>Visualization gives you answers to questions you didn’t know you had.</a:t>
            </a:r>
            <a:br>
              <a:rPr lang="en-US" dirty="0"/>
            </a:b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CA20B86-11C6-485B-A9A9-DD683C25B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3314955"/>
            <a:ext cx="8915399" cy="1555864"/>
          </a:xfrm>
        </p:spPr>
        <p:txBody>
          <a:bodyPr>
            <a:normAutofit lnSpcReduction="10000"/>
          </a:bodyPr>
          <a:lstStyle/>
          <a:p>
            <a:pPr algn="r"/>
            <a:r>
              <a:rPr lang="es-MX" sz="4400" i="0" dirty="0">
                <a:effectLst/>
                <a:latin typeface="Century Gothic (Cuerpo)"/>
              </a:rPr>
              <a:t>Ben </a:t>
            </a:r>
            <a:r>
              <a:rPr lang="es-MX" sz="4400" i="0" dirty="0" err="1">
                <a:effectLst/>
                <a:latin typeface="Century Gothic (Cuerpo)"/>
              </a:rPr>
              <a:t>Schneiderman</a:t>
            </a:r>
            <a:endParaRPr lang="es-MX" sz="4400" i="0" dirty="0">
              <a:effectLst/>
              <a:latin typeface="Century Gothic (Cuerpo)"/>
            </a:endParaRPr>
          </a:p>
          <a:p>
            <a:pPr algn="r"/>
            <a:r>
              <a:rPr lang="en-US" sz="2800" b="0" i="1" dirty="0">
                <a:effectLst/>
                <a:latin typeface="+mj-lt"/>
              </a:rPr>
              <a:t>Professor at University of Maryland Department of Computer Science</a:t>
            </a:r>
            <a:endParaRPr lang="es-MX" sz="2800" i="1" dirty="0">
              <a:latin typeface="+mj-lt"/>
            </a:endParaRPr>
          </a:p>
        </p:txBody>
      </p:sp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F4D658D8-1E37-4FA8-96DB-22C5C0C45F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3600" y="6150071"/>
            <a:ext cx="2438400" cy="6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18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7D723-502C-47E1-99B5-13C10D6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Huracan Katia, 2011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7BFBEDB-EA13-4353-8F7E-7AA332D7BCD2}"/>
              </a:ext>
            </a:extLst>
          </p:cNvPr>
          <p:cNvSpPr txBox="1"/>
          <p:nvPr/>
        </p:nvSpPr>
        <p:spPr>
          <a:xfrm>
            <a:off x="565150" y="2743243"/>
            <a:ext cx="4583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Origin: </a:t>
            </a:r>
          </a:p>
          <a:p>
            <a:r>
              <a:rPr lang="en-GB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27 August 2011</a:t>
            </a:r>
            <a:endParaRPr lang="en-GB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4CE1B51-E96D-4E81-B531-CC7A11FF9E60}"/>
              </a:ext>
            </a:extLst>
          </p:cNvPr>
          <p:cNvSpPr txBox="1"/>
          <p:nvPr/>
        </p:nvSpPr>
        <p:spPr>
          <a:xfrm>
            <a:off x="564821" y="3518565"/>
            <a:ext cx="4583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Close to Bermudas: </a:t>
            </a:r>
          </a:p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September</a:t>
            </a:r>
            <a:r>
              <a:rPr lang="es-MX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2011</a:t>
            </a:r>
            <a:endParaRPr lang="es-MX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0DD3E14-9781-4F66-AD4B-51F748FE72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0581" y="1537410"/>
          <a:ext cx="627697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6276960" imgH="4343400" progId="Paint.Picture">
                  <p:embed/>
                </p:oleObj>
              </mc:Choice>
              <mc:Fallback>
                <p:oleObj name="Imagen de mapa de bits" r:id="rId2" imgW="6276960" imgH="434340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00DD3E14-9781-4F66-AD4B-51F748FE7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80581" y="1537410"/>
                        <a:ext cx="627697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C4607E6-8868-4A1F-B266-FE8CDB616ACA}"/>
              </a:ext>
            </a:extLst>
          </p:cNvPr>
          <p:cNvSpPr txBox="1"/>
          <p:nvPr/>
        </p:nvSpPr>
        <p:spPr>
          <a:xfrm>
            <a:off x="495245" y="4901498"/>
            <a:ext cx="4828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accent6"/>
                </a:solidFill>
              </a:rPr>
              <a:t>What will happen next?</a:t>
            </a:r>
          </a:p>
        </p:txBody>
      </p:sp>
    </p:spTree>
    <p:extLst>
      <p:ext uri="{BB962C8B-B14F-4D97-AF65-F5344CB8AC3E}">
        <p14:creationId xmlns:p14="http://schemas.microsoft.com/office/powerpoint/2010/main" val="391059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C61BE9D1-F300-42DE-B688-BFFCA4F0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4837" y="1064732"/>
            <a:ext cx="6272272" cy="47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185D9DD-99DD-49F3-85CE-8507188F0E7F}"/>
              </a:ext>
            </a:extLst>
          </p:cNvPr>
          <p:cNvSpPr txBox="1"/>
          <p:nvPr/>
        </p:nvSpPr>
        <p:spPr>
          <a:xfrm>
            <a:off x="1462920" y="3483890"/>
            <a:ext cx="2346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u="sng" dirty="0"/>
              <a:t>Always be aware of the full picture!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B86811BD-C786-464F-A0CA-256029DAE6DD}"/>
              </a:ext>
            </a:extLst>
          </p:cNvPr>
          <p:cNvSpPr txBox="1">
            <a:spLocks/>
          </p:cNvSpPr>
          <p:nvPr/>
        </p:nvSpPr>
        <p:spPr>
          <a:xfrm>
            <a:off x="565150" y="768334"/>
            <a:ext cx="4134537" cy="28664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Huracan Katia, 2011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89545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0793F23-4716-452C-B5A2-55EFFAB3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Data</a:t>
            </a:r>
            <a:br>
              <a:rPr lang="en-US" sz="5400" dirty="0"/>
            </a:br>
            <a:r>
              <a:rPr lang="en-US" sz="5400" dirty="0"/>
              <a:t>Storytelling</a:t>
            </a:r>
          </a:p>
        </p:txBody>
      </p:sp>
      <p:pic>
        <p:nvPicPr>
          <p:cNvPr id="12290" name="Picture 2" descr="What are the special features of Data Storytelling?">
            <a:extLst>
              <a:ext uri="{FF2B5EF4-FFF2-40B4-BE49-F238E27FC236}">
                <a16:creationId xmlns:a16="http://schemas.microsoft.com/office/drawing/2014/main" id="{0D79639C-1D0E-46D6-849E-4C2F3C696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4837" y="1903649"/>
            <a:ext cx="6272272" cy="304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33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rom Informing to Communicating — Juice Analytics">
            <a:extLst>
              <a:ext uri="{FF2B5EF4-FFF2-40B4-BE49-F238E27FC236}">
                <a16:creationId xmlns:a16="http://schemas.microsoft.com/office/drawing/2014/main" id="{130B6540-C2FE-4B44-BBBA-4797B8673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872" y="3486150"/>
            <a:ext cx="9525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7296685-C90B-40B6-A467-2E0889FF35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-6927"/>
            <a:ext cx="3617276" cy="349307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6830967-B4A6-4368-963F-007100D64E25}"/>
              </a:ext>
            </a:extLst>
          </p:cNvPr>
          <p:cNvSpPr/>
          <p:nvPr/>
        </p:nvSpPr>
        <p:spPr>
          <a:xfrm>
            <a:off x="0" y="1995055"/>
            <a:ext cx="3851564" cy="15932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B8E7EB9E-DC6B-4B4A-A1C3-9BFF07D2DA2C}"/>
              </a:ext>
            </a:extLst>
          </p:cNvPr>
          <p:cNvCxnSpPr>
            <a:stCxn id="5" idx="3"/>
            <a:endCxn id="11266" idx="0"/>
          </p:cNvCxnSpPr>
          <p:nvPr/>
        </p:nvCxnSpPr>
        <p:spPr>
          <a:xfrm>
            <a:off x="3851564" y="2791691"/>
            <a:ext cx="3564808" cy="694459"/>
          </a:xfrm>
          <a:prstGeom prst="bentConnector2">
            <a:avLst/>
          </a:prstGeom>
          <a:ln w="1016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Texto&#10;&#10;Descripción generada automáticamente con confianza media">
            <a:extLst>
              <a:ext uri="{FF2B5EF4-FFF2-40B4-BE49-F238E27FC236}">
                <a16:creationId xmlns:a16="http://schemas.microsoft.com/office/drawing/2014/main" id="{F1047CF1-C473-4B7C-9302-840CA071A5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28" y="6208849"/>
            <a:ext cx="2438400" cy="64915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D3FD4E9-D45C-411B-A730-CE874D75E734}"/>
              </a:ext>
            </a:extLst>
          </p:cNvPr>
          <p:cNvSpPr/>
          <p:nvPr/>
        </p:nvSpPr>
        <p:spPr>
          <a:xfrm>
            <a:off x="4992310" y="171979"/>
            <a:ext cx="24240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Inform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B0283DB-F276-4FA1-BA74-C809E6F32114}"/>
              </a:ext>
            </a:extLst>
          </p:cNvPr>
          <p:cNvSpPr/>
          <p:nvPr/>
        </p:nvSpPr>
        <p:spPr>
          <a:xfrm>
            <a:off x="7290994" y="1533390"/>
            <a:ext cx="4887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Communicate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AC1837C-5AA9-47BB-8FE0-1DDFDDB18F46}"/>
              </a:ext>
            </a:extLst>
          </p:cNvPr>
          <p:cNvSpPr/>
          <p:nvPr/>
        </p:nvSpPr>
        <p:spPr>
          <a:xfrm>
            <a:off x="7073169" y="816281"/>
            <a:ext cx="686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9137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ffective Data Storytelling: How to Drive Change with Data, Narrative and  Visuals : Dykes, Brent: Amazon.com.mx: Libros">
            <a:extLst>
              <a:ext uri="{FF2B5EF4-FFF2-40B4-BE49-F238E27FC236}">
                <a16:creationId xmlns:a16="http://schemas.microsoft.com/office/drawing/2014/main" id="{FA3C7123-0A0C-4A10-A15E-ED2572CEE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r="6394"/>
          <a:stretch/>
        </p:blipFill>
        <p:spPr bwMode="auto">
          <a:xfrm>
            <a:off x="0" y="152400"/>
            <a:ext cx="12192000" cy="586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02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50D96B6-22F3-4788-8DC6-63607D8C1A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852" y="434715"/>
            <a:ext cx="11316496" cy="589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4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FC5B9E-907C-457D-93BE-9B0BA64304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281879"/>
            <a:ext cx="10972800" cy="629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6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preview">
            <a:extLst>
              <a:ext uri="{FF2B5EF4-FFF2-40B4-BE49-F238E27FC236}">
                <a16:creationId xmlns:a16="http://schemas.microsoft.com/office/drawing/2014/main" id="{98B349E7-1F92-45AF-B90A-AED2FCE56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262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oodData">
            <a:extLst>
              <a:ext uri="{FF2B5EF4-FFF2-40B4-BE49-F238E27FC236}">
                <a16:creationId xmlns:a16="http://schemas.microsoft.com/office/drawing/2014/main" id="{D001121B-7377-4A12-97DD-E79E8928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50" y="1492479"/>
            <a:ext cx="3810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isense">
            <a:extLst>
              <a:ext uri="{FF2B5EF4-FFF2-40B4-BE49-F238E27FC236}">
                <a16:creationId xmlns:a16="http://schemas.microsoft.com/office/drawing/2014/main" id="{BF9508A6-20A2-4007-A004-F36D4B64A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54" y="238802"/>
            <a:ext cx="3810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ableau">
            <a:extLst>
              <a:ext uri="{FF2B5EF4-FFF2-40B4-BE49-F238E27FC236}">
                <a16:creationId xmlns:a16="http://schemas.microsoft.com/office/drawing/2014/main" id="{114F4E74-5E1F-4DD6-A94A-13D48345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617" y="5936220"/>
            <a:ext cx="38100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row">
            <a:extLst>
              <a:ext uri="{FF2B5EF4-FFF2-40B4-BE49-F238E27FC236}">
                <a16:creationId xmlns:a16="http://schemas.microsoft.com/office/drawing/2014/main" id="{A5B3E799-EA7F-42AF-90F2-F9010F806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96" y="2921795"/>
            <a:ext cx="3810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Domo">
            <a:extLst>
              <a:ext uri="{FF2B5EF4-FFF2-40B4-BE49-F238E27FC236}">
                <a16:creationId xmlns:a16="http://schemas.microsoft.com/office/drawing/2014/main" id="{BF14BAC6-4BD3-44CE-9835-8DFDF58B6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17" y="1480279"/>
            <a:ext cx="3810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Qlik">
            <a:extLst>
              <a:ext uri="{FF2B5EF4-FFF2-40B4-BE49-F238E27FC236}">
                <a16:creationId xmlns:a16="http://schemas.microsoft.com/office/drawing/2014/main" id="{000EEDBF-8178-40B4-911E-92B3A1B8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8" y="4220422"/>
            <a:ext cx="38100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Looker">
            <a:extLst>
              <a:ext uri="{FF2B5EF4-FFF2-40B4-BE49-F238E27FC236}">
                <a16:creationId xmlns:a16="http://schemas.microsoft.com/office/drawing/2014/main" id="{19184927-C9C4-4506-B663-B1FB1705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23" y="4382347"/>
            <a:ext cx="38100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ubspot">
            <a:extLst>
              <a:ext uri="{FF2B5EF4-FFF2-40B4-BE49-F238E27FC236}">
                <a16:creationId xmlns:a16="http://schemas.microsoft.com/office/drawing/2014/main" id="{B57AC15B-CFED-4842-9A46-627F56C0C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954" y="2874170"/>
            <a:ext cx="38100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Marketo">
            <a:extLst>
              <a:ext uri="{FF2B5EF4-FFF2-40B4-BE49-F238E27FC236}">
                <a16:creationId xmlns:a16="http://schemas.microsoft.com/office/drawing/2014/main" id="{CF2B005D-97F6-4488-A9D4-AAD98544D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43" y="5798108"/>
            <a:ext cx="3810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PowerBI Logo | Crol">
            <a:extLst>
              <a:ext uri="{FF2B5EF4-FFF2-40B4-BE49-F238E27FC236}">
                <a16:creationId xmlns:a16="http://schemas.microsoft.com/office/drawing/2014/main" id="{08E581B4-8208-477C-8CD5-DEEA95A6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617" y="238802"/>
            <a:ext cx="41529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756016A-B808-48B5-BA61-57CD9F61EDF3}"/>
              </a:ext>
            </a:extLst>
          </p:cNvPr>
          <p:cNvSpPr txBox="1"/>
          <p:nvPr/>
        </p:nvSpPr>
        <p:spPr>
          <a:xfrm>
            <a:off x="9213954" y="6033911"/>
            <a:ext cx="2978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>
                <a:solidFill>
                  <a:schemeClr val="tx2"/>
                </a:solidFill>
              </a:rPr>
              <a:t>Data visualization providers</a:t>
            </a:r>
          </a:p>
        </p:txBody>
      </p:sp>
    </p:spTree>
    <p:extLst>
      <p:ext uri="{BB962C8B-B14F-4D97-AF65-F5344CB8AC3E}">
        <p14:creationId xmlns:p14="http://schemas.microsoft.com/office/powerpoint/2010/main" val="195976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Qué es un dashboard de negocios y cuáles sus beneficios">
            <a:extLst>
              <a:ext uri="{FF2B5EF4-FFF2-40B4-BE49-F238E27FC236}">
                <a16:creationId xmlns:a16="http://schemas.microsoft.com/office/drawing/2014/main" id="{4E534B60-7094-4BEF-8DC9-909EC9F30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02FD114-9762-409B-ACFD-F3A603973B9C}"/>
              </a:ext>
            </a:extLst>
          </p:cNvPr>
          <p:cNvSpPr txBox="1"/>
          <p:nvPr/>
        </p:nvSpPr>
        <p:spPr>
          <a:xfrm>
            <a:off x="0" y="6334780"/>
            <a:ext cx="975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A Day in the Life of Americans, https://flowingdata.com/2015/12/15/a-day-in-the-life-of-americans/</a:t>
            </a:r>
            <a:endParaRPr lang="es-MX" sz="1400" dirty="0">
              <a:solidFill>
                <a:schemeClr val="tx2"/>
              </a:solidFill>
            </a:endParaRPr>
          </a:p>
          <a:p>
            <a:r>
              <a:rPr lang="es-MX" sz="1400" dirty="0">
                <a:solidFill>
                  <a:schemeClr val="tx2"/>
                </a:solidFill>
              </a:rPr>
              <a:t>https://www.youtube.com/watch?v=wHiOYjDCMZI</a:t>
            </a:r>
          </a:p>
        </p:txBody>
      </p:sp>
      <p:pic>
        <p:nvPicPr>
          <p:cNvPr id="15362" name="Picture 2" descr="a-day-in-the-life-of-americans | Data visualization, Life, American">
            <a:extLst>
              <a:ext uri="{FF2B5EF4-FFF2-40B4-BE49-F238E27FC236}">
                <a16:creationId xmlns:a16="http://schemas.microsoft.com/office/drawing/2014/main" id="{F280EAB4-73C6-4A2D-B65E-6BE05343C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57" y="0"/>
            <a:ext cx="10088723" cy="633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Texto&#10;&#10;Descripción generada automáticamente con confianza media">
            <a:extLst>
              <a:ext uri="{FF2B5EF4-FFF2-40B4-BE49-F238E27FC236}">
                <a16:creationId xmlns:a16="http://schemas.microsoft.com/office/drawing/2014/main" id="{DB848C5D-8E2C-40EA-B971-319A4D29C3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3600" y="6150071"/>
            <a:ext cx="2438400" cy="6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4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E65E9-F4CC-44CD-9CDF-74DB3940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Bibliography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263117-09AB-4163-9160-138BF38CD417}"/>
              </a:ext>
            </a:extLst>
          </p:cNvPr>
          <p:cNvSpPr txBox="1"/>
          <p:nvPr/>
        </p:nvSpPr>
        <p:spPr>
          <a:xfrm>
            <a:off x="565149" y="1562795"/>
            <a:ext cx="9867323" cy="4111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Bruce, P., &amp; Bruce, A. (2017). Practical statistics for data scientists: 50 essential concepts. " O'Reilly Media, Inc.".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https://flowingdata.com/2015/12/15/a-day-in-the-life-of-americans/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https://www.gapminder.org/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https://www.opte.org/the-internet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Berengueres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 F. J.,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Sandell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 (2019). Introduction to Data Visualization &amp; Storytelling A Guide For The Data Scientist.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Frické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 (2009). The knowledge pyramid: a critique of the DIKW hierarchy. Journal of information science, 35(2), 131-142.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MacLeod, H. (2009). Ignore Everybody: And 39 Other Keys to Creativity. Penguin.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https://www.merriam-webster.com/dictionary/narrative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https://www.ibm.com/cloud/learn/overfitting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http://www.tylervigen.com/spurious-correlations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https://scikit-learn.org/stable/modules/cross_validation.html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Elston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D. M. (2020). Data dredging and false discovery. Journal of the American Academy of Dermatology, 82(6), 1301-1302.</a:t>
            </a:r>
          </a:p>
          <a:p>
            <a:pPr marL="171450" lvl="0" indent="-1714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Schutt, R., &amp; O'Neil, C. (2013). Doing data science: Straight talk from the frontline. Sebastopol, CA: O'Reilly.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L., &amp;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Seguí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S. (2017). Introduction to data science. Springer, Cham.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Skiena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, S. S. (2017). The data science design manual. Springer.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48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C297AB5-75CF-42B5-9E9C-3CB9FB055F22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https://www.gapminder.org/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52C1AF-79D1-4A38-92DF-6CB7F5087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pic>
        <p:nvPicPr>
          <p:cNvPr id="8" name="Imagen 7" descr="Texto&#10;&#10;Descripción generada automáticamente con confianza media">
            <a:extLst>
              <a:ext uri="{FF2B5EF4-FFF2-40B4-BE49-F238E27FC236}">
                <a16:creationId xmlns:a16="http://schemas.microsoft.com/office/drawing/2014/main" id="{65600774-6D27-40E0-A9A9-2DDE7A6D40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3600" y="6178916"/>
            <a:ext cx="2438400" cy="6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7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uegos artificiales de colores&#10;&#10;Descripción generada automáticamente con confianza media">
            <a:extLst>
              <a:ext uri="{FF2B5EF4-FFF2-40B4-BE49-F238E27FC236}">
                <a16:creationId xmlns:a16="http://schemas.microsoft.com/office/drawing/2014/main" id="{933572BB-C0A5-4B3F-BD04-3CF08458D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D2F7E5-1DDE-4A01-857C-437D5ADE2773}"/>
              </a:ext>
            </a:extLst>
          </p:cNvPr>
          <p:cNvSpPr/>
          <p:nvPr/>
        </p:nvSpPr>
        <p:spPr>
          <a:xfrm>
            <a:off x="0" y="0"/>
            <a:ext cx="33586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Visualization</a:t>
            </a:r>
          </a:p>
          <a:p>
            <a:pPr algn="ctr"/>
            <a:r>
              <a:rPr lang="en-GB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Definition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F5BE65-0399-42D4-AE5C-C5995A0D44B2}"/>
              </a:ext>
            </a:extLst>
          </p:cNvPr>
          <p:cNvSpPr txBox="1"/>
          <p:nvPr/>
        </p:nvSpPr>
        <p:spPr>
          <a:xfrm>
            <a:off x="0" y="5503783"/>
            <a:ext cx="49737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The act of making 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something able to be seen by the eye</a:t>
            </a: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9CD220A-F560-4013-8092-3FE15AFE67F6}"/>
              </a:ext>
            </a:extLst>
          </p:cNvPr>
          <p:cNvSpPr txBox="1"/>
          <p:nvPr/>
        </p:nvSpPr>
        <p:spPr>
          <a:xfrm>
            <a:off x="-1" y="6334780"/>
            <a:ext cx="5153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Barrett Lyon, </a:t>
            </a:r>
          </a:p>
          <a:p>
            <a:r>
              <a:rPr lang="es-MX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https://www.opte.org/the-internet</a:t>
            </a:r>
          </a:p>
        </p:txBody>
      </p:sp>
    </p:spTree>
    <p:extLst>
      <p:ext uri="{BB962C8B-B14F-4D97-AF65-F5344CB8AC3E}">
        <p14:creationId xmlns:p14="http://schemas.microsoft.com/office/powerpoint/2010/main" val="43844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3792E06-BD70-38D6-9B1F-8452736A7C87}"/>
              </a:ext>
            </a:extLst>
          </p:cNvPr>
          <p:cNvSpPr/>
          <p:nvPr/>
        </p:nvSpPr>
        <p:spPr>
          <a:xfrm>
            <a:off x="1698455" y="2967335"/>
            <a:ext cx="87951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¿Qué otros ejemplos conoces?</a:t>
            </a:r>
          </a:p>
        </p:txBody>
      </p:sp>
    </p:spTree>
    <p:extLst>
      <p:ext uri="{BB962C8B-B14F-4D97-AF65-F5344CB8AC3E}">
        <p14:creationId xmlns:p14="http://schemas.microsoft.com/office/powerpoint/2010/main" val="3440310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C30E526-69D5-4BE6-9C83-FC85AE09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2" y="321733"/>
            <a:ext cx="3362671" cy="2236177"/>
          </a:xfrm>
          <a:prstGeom prst="rect">
            <a:avLst/>
          </a:prstGeom>
        </p:spPr>
      </p:pic>
      <p:pic>
        <p:nvPicPr>
          <p:cNvPr id="2054" name="Picture 6" descr="Top 9 Types of Charts in Data Visualization | 365 Data Science">
            <a:extLst>
              <a:ext uri="{FF2B5EF4-FFF2-40B4-BE49-F238E27FC236}">
                <a16:creationId xmlns:a16="http://schemas.microsoft.com/office/drawing/2014/main" id="{D5D10F79-761A-4CEF-B35A-38A121C8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4092" y="439840"/>
            <a:ext cx="2416551" cy="20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The &amp;quot;Death by PowerPoint&amp;quot; Myth — Active Presence">
            <a:extLst>
              <a:ext uri="{FF2B5EF4-FFF2-40B4-BE49-F238E27FC236}">
                <a16:creationId xmlns:a16="http://schemas.microsoft.com/office/drawing/2014/main" id="{E93FF513-D77E-40CF-BFB3-33E594C0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828928"/>
            <a:ext cx="7566298" cy="40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ights">
            <a:extLst>
              <a:ext uri="{FF2B5EF4-FFF2-40B4-BE49-F238E27FC236}">
                <a16:creationId xmlns:a16="http://schemas.microsoft.com/office/drawing/2014/main" id="{C4F36920-053C-4FD4-8413-BA3D0CB36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3268" y="653745"/>
            <a:ext cx="3567362" cy="264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d Chart Thursday: Graphic Dump – Skepchick">
            <a:extLst>
              <a:ext uri="{FF2B5EF4-FFF2-40B4-BE49-F238E27FC236}">
                <a16:creationId xmlns:a16="http://schemas.microsoft.com/office/drawing/2014/main" id="{7CA6EAF1-C1D5-4C72-8828-7C32CBF2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5632" y="4172622"/>
            <a:ext cx="3062112" cy="222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4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F581A-52DB-4EAE-995B-6B4801F3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8"/>
            <a:ext cx="7335835" cy="1268984"/>
          </a:xfrm>
        </p:spPr>
        <p:txBody>
          <a:bodyPr/>
          <a:lstStyle/>
          <a:p>
            <a:r>
              <a:rPr lang="en-GB" dirty="0"/>
              <a:t>The DIKW pyramid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FD01615-6DAD-4A91-AB33-6908DEA5AB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04337" y="966069"/>
          <a:ext cx="1867914" cy="5210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AF0DFF88-5552-4E69-A8F4-3AD20A60E244}"/>
              </a:ext>
            </a:extLst>
          </p:cNvPr>
          <p:cNvSpPr txBox="1"/>
          <p:nvPr/>
        </p:nvSpPr>
        <p:spPr>
          <a:xfrm>
            <a:off x="0" y="653111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Frické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(2009). The knowledge pyramid: a critique of the DIKW hierarchy.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information science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35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131-142.</a:t>
            </a:r>
            <a:endParaRPr lang="es-MX" sz="1400" dirty="0"/>
          </a:p>
        </p:txBody>
      </p:sp>
      <p:sp>
        <p:nvSpPr>
          <p:cNvPr id="22" name="Triángulo isósceles 21">
            <a:extLst>
              <a:ext uri="{FF2B5EF4-FFF2-40B4-BE49-F238E27FC236}">
                <a16:creationId xmlns:a16="http://schemas.microsoft.com/office/drawing/2014/main" id="{3DD9D6D7-DC76-4052-8CF9-1583F56B64B0}"/>
              </a:ext>
            </a:extLst>
          </p:cNvPr>
          <p:cNvSpPr/>
          <p:nvPr/>
        </p:nvSpPr>
        <p:spPr>
          <a:xfrm>
            <a:off x="4862946" y="1179787"/>
            <a:ext cx="1409361" cy="115372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3" name="Trapecio 22">
            <a:extLst>
              <a:ext uri="{FF2B5EF4-FFF2-40B4-BE49-F238E27FC236}">
                <a16:creationId xmlns:a16="http://schemas.microsoft.com/office/drawing/2014/main" id="{8BAEBFDE-DD15-4F11-BCBA-2F754BD26159}"/>
              </a:ext>
            </a:extLst>
          </p:cNvPr>
          <p:cNvSpPr/>
          <p:nvPr/>
        </p:nvSpPr>
        <p:spPr>
          <a:xfrm>
            <a:off x="4225637" y="2333508"/>
            <a:ext cx="2701636" cy="1153721"/>
          </a:xfrm>
          <a:prstGeom prst="trapezoid">
            <a:avLst>
              <a:gd name="adj" fmla="val 5502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Contextualized Synthetized Learning </a:t>
            </a:r>
          </a:p>
        </p:txBody>
      </p:sp>
      <p:sp>
        <p:nvSpPr>
          <p:cNvPr id="24" name="Trapecio 23">
            <a:extLst>
              <a:ext uri="{FF2B5EF4-FFF2-40B4-BE49-F238E27FC236}">
                <a16:creationId xmlns:a16="http://schemas.microsoft.com/office/drawing/2014/main" id="{068BC545-9759-4D81-A4FF-951852A78BD9}"/>
              </a:ext>
            </a:extLst>
          </p:cNvPr>
          <p:cNvSpPr/>
          <p:nvPr/>
        </p:nvSpPr>
        <p:spPr>
          <a:xfrm>
            <a:off x="3588328" y="3497245"/>
            <a:ext cx="3976254" cy="1153721"/>
          </a:xfrm>
          <a:prstGeom prst="trapezoid">
            <a:avLst>
              <a:gd name="adj" fmla="val 5502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Useful, Organized and Structured</a:t>
            </a:r>
          </a:p>
        </p:txBody>
      </p:sp>
      <p:sp>
        <p:nvSpPr>
          <p:cNvPr id="25" name="Trapecio 24">
            <a:extLst>
              <a:ext uri="{FF2B5EF4-FFF2-40B4-BE49-F238E27FC236}">
                <a16:creationId xmlns:a16="http://schemas.microsoft.com/office/drawing/2014/main" id="{DAD48CB7-407A-4E19-83A9-FAA265F0A069}"/>
              </a:ext>
            </a:extLst>
          </p:cNvPr>
          <p:cNvSpPr/>
          <p:nvPr/>
        </p:nvSpPr>
        <p:spPr>
          <a:xfrm>
            <a:off x="2951017" y="4660982"/>
            <a:ext cx="5264729" cy="1153721"/>
          </a:xfrm>
          <a:prstGeom prst="trapezoid">
            <a:avLst>
              <a:gd name="adj" fmla="val 5502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Raw records and features with low level of understanding</a:t>
            </a:r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9569AAA3-5ADE-47E3-A70E-561213A9FA12}"/>
              </a:ext>
            </a:extLst>
          </p:cNvPr>
          <p:cNvSpPr/>
          <p:nvPr/>
        </p:nvSpPr>
        <p:spPr>
          <a:xfrm rot="10800000">
            <a:off x="1313640" y="1017501"/>
            <a:ext cx="602821" cy="47142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5AEA19C-7802-491E-B832-30976B700089}"/>
              </a:ext>
            </a:extLst>
          </p:cNvPr>
          <p:cNvSpPr txBox="1"/>
          <p:nvPr/>
        </p:nvSpPr>
        <p:spPr>
          <a:xfrm rot="16200000">
            <a:off x="-47878" y="3246451"/>
            <a:ext cx="332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1500" dirty="0"/>
              <a:t>Experience</a:t>
            </a:r>
          </a:p>
        </p:txBody>
      </p:sp>
      <p:sp>
        <p:nvSpPr>
          <p:cNvPr id="28" name="Flecha: curvada hacia la derecha 27">
            <a:extLst>
              <a:ext uri="{FF2B5EF4-FFF2-40B4-BE49-F238E27FC236}">
                <a16:creationId xmlns:a16="http://schemas.microsoft.com/office/drawing/2014/main" id="{F437DBB4-FE19-4955-A81A-8F5F750A23C3}"/>
              </a:ext>
            </a:extLst>
          </p:cNvPr>
          <p:cNvSpPr/>
          <p:nvPr/>
        </p:nvSpPr>
        <p:spPr>
          <a:xfrm rot="12424558" flipH="1">
            <a:off x="2977823" y="3735545"/>
            <a:ext cx="706202" cy="13040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9" name="Flecha: curvada hacia la derecha 28">
            <a:extLst>
              <a:ext uri="{FF2B5EF4-FFF2-40B4-BE49-F238E27FC236}">
                <a16:creationId xmlns:a16="http://schemas.microsoft.com/office/drawing/2014/main" id="{F78D0CD6-011F-4AD6-A69F-15E0F2DE5A66}"/>
              </a:ext>
            </a:extLst>
          </p:cNvPr>
          <p:cNvSpPr/>
          <p:nvPr/>
        </p:nvSpPr>
        <p:spPr>
          <a:xfrm rot="12424558" flipH="1">
            <a:off x="3628753" y="2559718"/>
            <a:ext cx="706202" cy="13040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0" name="Flecha: curvada hacia la derecha 29">
            <a:extLst>
              <a:ext uri="{FF2B5EF4-FFF2-40B4-BE49-F238E27FC236}">
                <a16:creationId xmlns:a16="http://schemas.microsoft.com/office/drawing/2014/main" id="{FFCB3DC6-EF46-45AA-97A7-7A1E93A871C3}"/>
              </a:ext>
            </a:extLst>
          </p:cNvPr>
          <p:cNvSpPr/>
          <p:nvPr/>
        </p:nvSpPr>
        <p:spPr>
          <a:xfrm rot="12424558" flipH="1">
            <a:off x="4313401" y="1289232"/>
            <a:ext cx="706202" cy="13040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7099B51-603E-44AF-882F-F979CA2F0DF5}"/>
              </a:ext>
            </a:extLst>
          </p:cNvPr>
          <p:cNvSpPr txBox="1"/>
          <p:nvPr/>
        </p:nvSpPr>
        <p:spPr>
          <a:xfrm>
            <a:off x="1768723" y="380549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Summarize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57678DE-E4A6-486A-BE23-D99692F76FC1}"/>
              </a:ext>
            </a:extLst>
          </p:cNvPr>
          <p:cNvSpPr txBox="1"/>
          <p:nvPr/>
        </p:nvSpPr>
        <p:spPr>
          <a:xfrm>
            <a:off x="2248849" y="2508377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Connect to </a:t>
            </a:r>
          </a:p>
          <a:p>
            <a:pPr algn="ctr"/>
            <a:r>
              <a:rPr lang="en-GB" dirty="0"/>
              <a:t>a framework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3727AB8-BD58-4282-8C09-C6CEF1357C94}"/>
              </a:ext>
            </a:extLst>
          </p:cNvPr>
          <p:cNvSpPr txBox="1"/>
          <p:nvPr/>
        </p:nvSpPr>
        <p:spPr>
          <a:xfrm>
            <a:off x="2963236" y="1431048"/>
            <a:ext cx="140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Storytelling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F62201B-8F48-4383-94B4-953352D964A3}"/>
              </a:ext>
            </a:extLst>
          </p:cNvPr>
          <p:cNvSpPr txBox="1"/>
          <p:nvPr/>
        </p:nvSpPr>
        <p:spPr>
          <a:xfrm>
            <a:off x="0" y="621516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Berengueres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F. J., &amp;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Sandell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(2019). Introduction to Data Visualization &amp; Storytelling A Guide For The Data Scientist.</a:t>
            </a:r>
            <a:endParaRPr lang="es-MX" sz="1400" dirty="0"/>
          </a:p>
        </p:txBody>
      </p:sp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653A3D66-D9D8-4A94-AF25-A34C9C343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256886" y="1589916"/>
            <a:ext cx="751969" cy="669722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0C61C868-1A28-4B64-90C9-EF05EE8B1D7D}"/>
              </a:ext>
            </a:extLst>
          </p:cNvPr>
          <p:cNvSpPr txBox="1"/>
          <p:nvPr/>
        </p:nvSpPr>
        <p:spPr>
          <a:xfrm>
            <a:off x="5802344" y="1025047"/>
            <a:ext cx="1758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Understanding</a:t>
            </a:r>
          </a:p>
          <a:p>
            <a:pPr algn="ctr"/>
            <a:r>
              <a:rPr lang="en-GB" dirty="0"/>
              <a:t>Integrated</a:t>
            </a:r>
          </a:p>
          <a:p>
            <a:pPr algn="ctr"/>
            <a:r>
              <a:rPr lang="en-GB" dirty="0"/>
              <a:t>Actionable</a:t>
            </a:r>
          </a:p>
        </p:txBody>
      </p:sp>
      <p:pic>
        <p:nvPicPr>
          <p:cNvPr id="40" name="Imagen 39" descr="Texto&#10;&#10;Descripción generada automáticamente con confianza media">
            <a:extLst>
              <a:ext uri="{FF2B5EF4-FFF2-40B4-BE49-F238E27FC236}">
                <a16:creationId xmlns:a16="http://schemas.microsoft.com/office/drawing/2014/main" id="{B561C8A0-C84F-4C20-A304-4B321CEC4CA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3600" y="6150071"/>
            <a:ext cx="2438400" cy="6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3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246ABDF-5C63-4543-B10F-1B262E31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4" y="833193"/>
            <a:ext cx="7128970" cy="519161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535CB05-37C1-4B6C-984F-08BED8AADC90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MacLeod, H. (2009).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Ignore Everybody: And 39 Other Keys to Creativity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Penguin.</a:t>
            </a:r>
            <a:endParaRPr lang="es-MX" sz="1400" dirty="0"/>
          </a:p>
        </p:txBody>
      </p:sp>
      <p:pic>
        <p:nvPicPr>
          <p:cNvPr id="8" name="Imagen 7" descr="Texto&#10;&#10;Descripción generada automáticamente con confianza media">
            <a:extLst>
              <a:ext uri="{FF2B5EF4-FFF2-40B4-BE49-F238E27FC236}">
                <a16:creationId xmlns:a16="http://schemas.microsoft.com/office/drawing/2014/main" id="{9678AAD9-F3E6-4440-9231-218D2A1208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3600" y="6150071"/>
            <a:ext cx="2438400" cy="6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7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2125</TotalTime>
  <Words>762</Words>
  <Application>Microsoft Office PowerPoint</Application>
  <PresentationFormat>Panorámica</PresentationFormat>
  <Paragraphs>92</Paragraphs>
  <Slides>30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Arial</vt:lpstr>
      <vt:lpstr>AvenirNext</vt:lpstr>
      <vt:lpstr>Calibri</vt:lpstr>
      <vt:lpstr>Calibri Light</vt:lpstr>
      <vt:lpstr>Century Gothic (Cuerpo)</vt:lpstr>
      <vt:lpstr>inherit</vt:lpstr>
      <vt:lpstr>Open Sans</vt:lpstr>
      <vt:lpstr>Roboto</vt:lpstr>
      <vt:lpstr>Source Sans Pro</vt:lpstr>
      <vt:lpstr>Tema de Office</vt:lpstr>
      <vt:lpstr>Imagen de mapa de bits</vt:lpstr>
      <vt:lpstr>Visualización de Datos y Narración de Historias</vt:lpstr>
      <vt:lpstr>Visualization gives you answers to questions you didn’t know you had.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The DIKW pyramid</vt:lpstr>
      <vt:lpstr>Presentación de PowerPoint</vt:lpstr>
      <vt:lpstr>Narrative</vt:lpstr>
      <vt:lpstr>Presentación de PowerPoint</vt:lpstr>
      <vt:lpstr>Aristotle 3 modes of persuasion</vt:lpstr>
      <vt:lpstr>Deceiptive charts</vt:lpstr>
      <vt:lpstr>Common Fallacies With Data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Huracan Katia, 2011</vt:lpstr>
      <vt:lpstr>Presentación de PowerPoint</vt:lpstr>
      <vt:lpstr>Data Storytelling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Problemas de Negocio y Soluciones de Ciencia de Datos</dc:title>
  <dc:creator>Edgar Avalos Gauna</dc:creator>
  <cp:lastModifiedBy>Edgar Avalos Gauna</cp:lastModifiedBy>
  <cp:revision>136</cp:revision>
  <dcterms:created xsi:type="dcterms:W3CDTF">2020-10-23T23:47:14Z</dcterms:created>
  <dcterms:modified xsi:type="dcterms:W3CDTF">2024-04-16T03:30:08Z</dcterms:modified>
</cp:coreProperties>
</file>